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1"/>
  </p:notes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89" r:id="rId19"/>
    <p:sldId id="290" r:id="rId20"/>
    <p:sldId id="292" r:id="rId21"/>
    <p:sldId id="278" r:id="rId22"/>
    <p:sldId id="279" r:id="rId23"/>
    <p:sldId id="291" r:id="rId24"/>
    <p:sldId id="284" r:id="rId25"/>
    <p:sldId id="285" r:id="rId26"/>
    <p:sldId id="259" r:id="rId27"/>
    <p:sldId id="286" r:id="rId28"/>
    <p:sldId id="287" r:id="rId29"/>
    <p:sldId id="288" r:id="rId3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ming" initials="d" lastIdx="1" clrIdx="0">
    <p:extLst>
      <p:ext uri="{19B8F6BF-5375-455C-9EA6-DF929625EA0E}">
        <p15:presenceInfo xmlns:p15="http://schemas.microsoft.com/office/powerpoint/2012/main" userId="dami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13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90" d="100"/>
          <a:sy n="90" d="100"/>
        </p:scale>
        <p:origin x="1784" y="-10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472937-DDEB-44D6-826E-6DF777DCDC27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4B0EA-2CA6-481C-8583-2EE53B2CFE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341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4B0EA-2CA6-481C-8583-2EE53B2CFE3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656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4B0EA-2CA6-481C-8583-2EE53B2CFE31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895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10ABC-026F-41FC-87BB-0F32F55E8EE8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373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C46B1-FB83-414F-A84A-E3EE4E8A2439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3644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3668-62AF-4692-BF61-8BCB2028D173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628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3E6D8-03FC-4407-970B-C819CB28BFA8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233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084489-7631-4F88-AD13-C7A7FE5A6BC7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517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D548-DCE8-4AAB-B4D5-8E2AAE609009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0517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98F80-021C-4D52-9E09-B289F2B65688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88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4D5F-662A-4FBA-BA51-F8DCB6C88D0D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854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F5DBF-0DD3-4026-923D-8309A034C177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81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5A9CB-1BDD-408A-BD99-932BBBB843F8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847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302BE-DAF8-45DE-8574-B3EA98B5D961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233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B7BA8-A5F0-47BA-A2B6-C9AFD5AF4DA1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51698C-8315-4DDD-ADBC-210DAE57CA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535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35894" y="2007394"/>
            <a:ext cx="6565106" cy="897731"/>
          </a:xfrm>
        </p:spPr>
        <p:txBody>
          <a:bodyPr>
            <a:normAutofit/>
          </a:bodyPr>
          <a:lstStyle/>
          <a:p>
            <a:r>
              <a:rPr lang="zh-CN" altLang="en-US" sz="4400" dirty="0" smtClean="0">
                <a:solidFill>
                  <a:srgbClr val="FFFF00"/>
                </a:solidFill>
              </a:rPr>
              <a:t>第</a:t>
            </a:r>
            <a:r>
              <a:rPr lang="en-US" altLang="zh-CN" sz="4400" dirty="0" smtClean="0">
                <a:solidFill>
                  <a:srgbClr val="FFFF00"/>
                </a:solidFill>
              </a:rPr>
              <a:t>3</a:t>
            </a:r>
            <a:r>
              <a:rPr lang="zh-CN" altLang="en-US" sz="4400" dirty="0" smtClean="0">
                <a:solidFill>
                  <a:srgbClr val="FFFF00"/>
                </a:solidFill>
              </a:rPr>
              <a:t>章 信息安全数学基础</a:t>
            </a:r>
            <a:endParaRPr lang="zh-CN" altLang="en-US" sz="4400" dirty="0">
              <a:solidFill>
                <a:srgbClr val="FFFF00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4462462"/>
            <a:ext cx="6858000" cy="878682"/>
          </a:xfrm>
        </p:spPr>
        <p:txBody>
          <a:bodyPr>
            <a:noAutofit/>
          </a:bodyPr>
          <a:lstStyle/>
          <a:p>
            <a:r>
              <a:rPr lang="zh-CN" altLang="en-US" sz="2700" dirty="0">
                <a:solidFill>
                  <a:schemeClr val="bg1"/>
                </a:solidFill>
              </a:rPr>
              <a:t>东南大学  </a:t>
            </a:r>
            <a:r>
              <a:rPr lang="zh-CN" altLang="en-US" sz="2700" dirty="0" smtClean="0">
                <a:solidFill>
                  <a:schemeClr val="bg1"/>
                </a:solidFill>
              </a:rPr>
              <a:t>信息科学与工程学院</a:t>
            </a:r>
            <a:endParaRPr lang="en-US" altLang="zh-CN" sz="2700" dirty="0" smtClean="0">
              <a:solidFill>
                <a:schemeClr val="bg1"/>
              </a:solidFill>
            </a:endParaRPr>
          </a:p>
          <a:p>
            <a:r>
              <a:rPr lang="zh-CN" altLang="en-US" sz="2700" dirty="0" smtClean="0">
                <a:solidFill>
                  <a:schemeClr val="bg1"/>
                </a:solidFill>
              </a:rPr>
              <a:t>胡</a:t>
            </a:r>
            <a:r>
              <a:rPr lang="zh-CN" altLang="en-US" sz="2700" dirty="0">
                <a:solidFill>
                  <a:schemeClr val="bg1"/>
                </a:solidFill>
              </a:rPr>
              <a:t>爱群   教授</a:t>
            </a:r>
            <a:r>
              <a:rPr lang="en-US" altLang="zh-CN" sz="2700" dirty="0">
                <a:solidFill>
                  <a:schemeClr val="bg1"/>
                </a:solidFill>
              </a:rPr>
              <a:t>/</a:t>
            </a:r>
            <a:r>
              <a:rPr lang="zh-CN" altLang="en-US" sz="2700" dirty="0">
                <a:solidFill>
                  <a:schemeClr val="bg1"/>
                </a:solidFill>
              </a:rPr>
              <a:t>博导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B3E77-626B-4F5F-9D51-167F0CE091D3}" type="datetime1">
              <a:rPr lang="zh-CN" altLang="en-US" smtClean="0"/>
              <a:t>2023/3/17</a:t>
            </a:fld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924754" y="5457825"/>
            <a:ext cx="3294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二</a:t>
            </a:r>
            <a:r>
              <a:rPr lang="en-US" altLang="zh-CN" sz="2800" dirty="0" smtClean="0">
                <a:solidFill>
                  <a:schemeClr val="bg1"/>
                </a:solidFill>
              </a:rPr>
              <a:t>O</a:t>
            </a:r>
            <a:r>
              <a:rPr lang="zh-CN" altLang="en-US" sz="2800" dirty="0" smtClean="0">
                <a:solidFill>
                  <a:schemeClr val="bg1"/>
                </a:solidFill>
              </a:rPr>
              <a:t>二三年三月十日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8467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FF00"/>
                </a:solidFill>
              </a:rPr>
              <a:t>2</a:t>
            </a:r>
            <a:r>
              <a:rPr lang="zh-CN" altLang="en-US" dirty="0" smtClean="0">
                <a:solidFill>
                  <a:srgbClr val="FFFF00"/>
                </a:solidFill>
              </a:rPr>
              <a:t>、欧拉（</a:t>
            </a:r>
            <a:r>
              <a:rPr lang="en-US" altLang="zh-CN" dirty="0" smtClean="0">
                <a:solidFill>
                  <a:srgbClr val="FFFF00"/>
                </a:solidFill>
              </a:rPr>
              <a:t>Euler</a:t>
            </a:r>
            <a:r>
              <a:rPr lang="zh-CN" altLang="en-US" dirty="0" smtClean="0">
                <a:solidFill>
                  <a:srgbClr val="FFFF00"/>
                </a:solidFill>
              </a:rPr>
              <a:t>）定理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06361"/>
            <a:ext cx="8036719" cy="1125255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 smtClean="0">
                <a:solidFill>
                  <a:schemeClr val="bg1"/>
                </a:solidFill>
              </a:rPr>
              <a:t>设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400" dirty="0" smtClean="0">
                <a:solidFill>
                  <a:schemeClr val="bg1"/>
                </a:solidFill>
              </a:rPr>
              <a:t>是大于</a:t>
            </a:r>
            <a:r>
              <a:rPr lang="en-US" altLang="zh-CN" sz="2400" dirty="0" smtClean="0">
                <a:solidFill>
                  <a:schemeClr val="bg1"/>
                </a:solidFill>
              </a:rPr>
              <a:t>1</a:t>
            </a:r>
            <a:r>
              <a:rPr lang="zh-CN" altLang="en-US" sz="2400" dirty="0" smtClean="0">
                <a:solidFill>
                  <a:schemeClr val="bg1"/>
                </a:solidFill>
              </a:rPr>
              <a:t>的整数，</a:t>
            </a:r>
            <a:r>
              <a:rPr lang="zh-CN" alt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</a:t>
            </a:r>
            <a:r>
              <a:rPr lang="en-US" altLang="zh-CN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)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是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的</a:t>
            </a:r>
            <a:r>
              <a:rPr lang="en-US" altLang="zh-CN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Euler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函数。</a:t>
            </a:r>
            <a:r>
              <a:rPr lang="zh-CN" altLang="en-US" sz="2400" dirty="0" smtClean="0">
                <a:solidFill>
                  <a:schemeClr val="bg1"/>
                </a:solidFill>
              </a:rPr>
              <a:t>如果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400" dirty="0" smtClean="0">
                <a:solidFill>
                  <a:schemeClr val="bg1"/>
                </a:solidFill>
              </a:rPr>
              <a:t>是满足（</a:t>
            </a:r>
            <a:r>
              <a:rPr lang="en-US" altLang="zh-CN" sz="24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400" dirty="0" err="1" smtClean="0">
                <a:solidFill>
                  <a:schemeClr val="bg1"/>
                </a:solidFill>
              </a:rPr>
              <a:t>,</a:t>
            </a:r>
            <a:r>
              <a:rPr lang="en-US" altLang="zh-CN" sz="24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400" dirty="0" smtClean="0">
                <a:solidFill>
                  <a:schemeClr val="bg1"/>
                </a:solidFill>
              </a:rPr>
              <a:t>）</a:t>
            </a:r>
            <a:r>
              <a:rPr lang="en-US" altLang="zh-CN" sz="2400" dirty="0">
                <a:solidFill>
                  <a:schemeClr val="bg1"/>
                </a:solidFill>
              </a:rPr>
              <a:t>=</a:t>
            </a:r>
            <a:r>
              <a:rPr lang="en-US" altLang="zh-CN" sz="2400" dirty="0" smtClean="0">
                <a:solidFill>
                  <a:schemeClr val="bg1"/>
                </a:solidFill>
              </a:rPr>
              <a:t>1</a:t>
            </a:r>
            <a:r>
              <a:rPr lang="zh-CN" altLang="en-US" sz="2400" dirty="0" smtClean="0">
                <a:solidFill>
                  <a:schemeClr val="bg1"/>
                </a:solidFill>
              </a:rPr>
              <a:t>的整数，则</a:t>
            </a:r>
            <a:r>
              <a:rPr lang="en-US" altLang="zh-CN" sz="2400" dirty="0" smtClean="0">
                <a:solidFill>
                  <a:schemeClr val="bg1"/>
                </a:solidFill>
              </a:rPr>
              <a:t>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B039-4BD3-452F-8A8D-0D589D713902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10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/>
              <p:cNvSpPr txBox="1"/>
              <p:nvPr/>
            </p:nvSpPr>
            <p:spPr>
              <a:xfrm>
                <a:off x="3149600" y="2846767"/>
                <a:ext cx="2844800" cy="46160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zh-CN" altLang="en-US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𝜑</m:t>
                          </m:r>
                          <m:r>
                            <a:rPr lang="en-US" altLang="zh-CN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altLang="zh-CN" sz="2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altLang="zh-CN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≡</m:t>
                      </m:r>
                      <m:r>
                        <a:rPr lang="en-US" altLang="zh-CN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1 </m:t>
                      </m:r>
                      <m:r>
                        <a:rPr lang="en-US" altLang="zh-CN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en-US" altLang="zh-CN" sz="2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24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sz="24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9600" y="2846767"/>
                <a:ext cx="2844800" cy="461601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/>
          <p:cNvSpPr txBox="1"/>
          <p:nvPr/>
        </p:nvSpPr>
        <p:spPr>
          <a:xfrm>
            <a:off x="931069" y="4627128"/>
            <a:ext cx="3500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FFC000"/>
                </a:solidFill>
              </a:rPr>
              <a:t>练习</a:t>
            </a:r>
            <a:r>
              <a:rPr lang="zh-CN" altLang="en-US" sz="2000" dirty="0">
                <a:solidFill>
                  <a:schemeClr val="bg1"/>
                </a:solidFill>
              </a:rPr>
              <a:t>：验证   </a:t>
            </a:r>
            <a:r>
              <a:rPr lang="en-US" altLang="zh-CN" sz="2000" dirty="0">
                <a:solidFill>
                  <a:schemeClr val="bg1"/>
                </a:solidFill>
              </a:rPr>
              <a:t>2</a:t>
            </a:r>
            <a:r>
              <a:rPr lang="en-US" altLang="zh-CN" sz="2000" baseline="30000" dirty="0">
                <a:solidFill>
                  <a:schemeClr val="bg1"/>
                </a:solidFill>
              </a:rPr>
              <a:t>10</a:t>
            </a:r>
            <a:r>
              <a:rPr lang="en-US" altLang="zh-CN" sz="2000" dirty="0">
                <a:solidFill>
                  <a:schemeClr val="bg1"/>
                </a:solidFill>
              </a:rPr>
              <a:t>=1 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</a:t>
            </a:r>
            <a:r>
              <a:rPr lang="en-US" altLang="zh-CN" sz="2000" dirty="0">
                <a:solidFill>
                  <a:schemeClr val="bg1"/>
                </a:solidFill>
              </a:rPr>
              <a:t>(11)</a:t>
            </a:r>
            <a:r>
              <a:rPr lang="zh-CN" altLang="en-US" sz="2000" dirty="0">
                <a:solidFill>
                  <a:schemeClr val="bg1"/>
                </a:solidFill>
              </a:rPr>
              <a:t>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13209" y="5259981"/>
            <a:ext cx="73175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解：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2000" dirty="0">
                <a:solidFill>
                  <a:schemeClr val="bg1"/>
                </a:solidFill>
              </a:rPr>
              <a:t>=11, 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chemeClr val="bg1"/>
                </a:solidFill>
              </a:rPr>
              <a:t>=2, 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)=10, (2,11)=1,  </a:t>
            </a:r>
            <a:r>
              <a:rPr lang="zh-CN" altLang="en-US" sz="2000" dirty="0">
                <a:solidFill>
                  <a:schemeClr val="bg1"/>
                </a:solidFill>
                <a:sym typeface="Symbol" panose="05050102010706020507" pitchFamily="18" charset="2"/>
              </a:rPr>
              <a:t>根据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Euler</a:t>
            </a:r>
            <a:r>
              <a:rPr lang="zh-CN" altLang="en-US" sz="2000" dirty="0">
                <a:solidFill>
                  <a:schemeClr val="bg1"/>
                </a:solidFill>
                <a:sym typeface="Symbol" panose="05050102010706020507" pitchFamily="18" charset="2"/>
              </a:rPr>
              <a:t>定理，上式成立。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 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31069" y="5892834"/>
            <a:ext cx="6077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FFC000"/>
                </a:solidFill>
              </a:rPr>
              <a:t>也可以这样做：</a:t>
            </a:r>
            <a:r>
              <a:rPr lang="en-US" altLang="zh-CN" sz="2000" dirty="0">
                <a:solidFill>
                  <a:srgbClr val="FFC000"/>
                </a:solidFill>
              </a:rPr>
              <a:t>2</a:t>
            </a:r>
            <a:r>
              <a:rPr lang="en-US" altLang="zh-CN" sz="2000" baseline="30000" dirty="0">
                <a:solidFill>
                  <a:srgbClr val="FFC000"/>
                </a:solidFill>
              </a:rPr>
              <a:t>10</a:t>
            </a:r>
            <a:r>
              <a:rPr lang="en-US" altLang="zh-CN" sz="2000" dirty="0">
                <a:solidFill>
                  <a:srgbClr val="FFC000"/>
                </a:solidFill>
              </a:rPr>
              <a:t>=1024=1023+1=93</a:t>
            </a:r>
            <a:r>
              <a:rPr lang="zh-CN" altLang="en-US" sz="2000" dirty="0">
                <a:solidFill>
                  <a:srgbClr val="FFC000"/>
                </a:solidFill>
              </a:rPr>
              <a:t>*</a:t>
            </a:r>
            <a:r>
              <a:rPr lang="en-US" altLang="zh-CN" sz="2000" dirty="0">
                <a:solidFill>
                  <a:srgbClr val="FFC000"/>
                </a:solidFill>
              </a:rPr>
              <a:t>11+1=1 mod(11)</a:t>
            </a:r>
            <a:endParaRPr lang="zh-CN" altLang="en-US" sz="2000" dirty="0">
              <a:solidFill>
                <a:srgbClr val="FFC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553639" y="1786325"/>
            <a:ext cx="8036719" cy="2413214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831055" y="3527140"/>
            <a:ext cx="61430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)</a:t>
            </a:r>
            <a:r>
              <a:rPr lang="zh-CN" altLang="en-US" sz="2000" dirty="0" smtClean="0">
                <a:solidFill>
                  <a:srgbClr val="FFC000"/>
                </a:solidFill>
              </a:rPr>
              <a:t>不能被</a:t>
            </a:r>
            <a:r>
              <a:rPr lang="en-US" altLang="zh-CN" sz="2000" dirty="0" smtClean="0">
                <a:solidFill>
                  <a:srgbClr val="FFC000"/>
                </a:solidFill>
              </a:rPr>
              <a:t>m</a:t>
            </a:r>
            <a:r>
              <a:rPr lang="zh-CN" altLang="en-US" sz="2000" dirty="0" smtClean="0">
                <a:solidFill>
                  <a:srgbClr val="FFC000"/>
                </a:solidFill>
              </a:rPr>
              <a:t>整除</a:t>
            </a:r>
            <a:r>
              <a:rPr lang="zh-CN" altLang="en-US" sz="2000" dirty="0">
                <a:solidFill>
                  <a:srgbClr val="FFC000"/>
                </a:solidFill>
              </a:rPr>
              <a:t>且</a:t>
            </a:r>
            <a:r>
              <a:rPr lang="zh-CN" altLang="en-US" sz="2000" dirty="0" smtClean="0">
                <a:solidFill>
                  <a:srgbClr val="FFC000"/>
                </a:solidFill>
              </a:rPr>
              <a:t>小于</a:t>
            </a:r>
            <a:r>
              <a:rPr lang="en-US" altLang="zh-CN" sz="2000" dirty="0" smtClean="0">
                <a:solidFill>
                  <a:srgbClr val="FFC000"/>
                </a:solidFill>
              </a:rPr>
              <a:t>m</a:t>
            </a:r>
            <a:r>
              <a:rPr lang="zh-CN" altLang="en-US" sz="2000" dirty="0" smtClean="0">
                <a:solidFill>
                  <a:srgbClr val="FFC000"/>
                </a:solidFill>
              </a:rPr>
              <a:t>的</a:t>
            </a:r>
            <a:r>
              <a:rPr lang="zh-CN" altLang="en-US" sz="2000" dirty="0">
                <a:solidFill>
                  <a:srgbClr val="FFC000"/>
                </a:solidFill>
              </a:rPr>
              <a:t>正整数的</a:t>
            </a:r>
            <a:r>
              <a:rPr lang="zh-CN" altLang="en-US" sz="2000" dirty="0" smtClean="0">
                <a:solidFill>
                  <a:srgbClr val="FFC000"/>
                </a:solidFill>
              </a:rPr>
              <a:t>个数</a:t>
            </a:r>
            <a:r>
              <a:rPr lang="en-US" altLang="zh-CN" sz="2000" dirty="0">
                <a:solidFill>
                  <a:srgbClr val="FFC000"/>
                </a:solidFill>
              </a:rPr>
              <a:t> </a:t>
            </a:r>
            <a:r>
              <a:rPr lang="en-US" altLang="zh-CN" sz="2000" dirty="0" smtClean="0">
                <a:solidFill>
                  <a:srgbClr val="FFC000"/>
                </a:solidFill>
              </a:rPr>
              <a:t>(</a:t>
            </a:r>
            <a:r>
              <a:rPr lang="zh-CN" altLang="en-US" sz="2000" dirty="0" smtClean="0">
                <a:solidFill>
                  <a:srgbClr val="FFC000"/>
                </a:solidFill>
              </a:rPr>
              <a:t>包含</a:t>
            </a:r>
            <a:r>
              <a:rPr lang="en-US" altLang="zh-CN" sz="2000" dirty="0" smtClean="0">
                <a:solidFill>
                  <a:srgbClr val="FFFF00"/>
                </a:solidFill>
              </a:rPr>
              <a:t>1</a:t>
            </a:r>
            <a:r>
              <a:rPr lang="en-US" altLang="zh-CN" sz="2000" dirty="0" smtClean="0">
                <a:solidFill>
                  <a:srgbClr val="FFC000"/>
                </a:solidFill>
              </a:rPr>
              <a:t>)</a:t>
            </a:r>
            <a:endParaRPr lang="zh-CN" altLang="en-US" sz="2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814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FFFF00"/>
                </a:solidFill>
              </a:rPr>
              <a:t>费马（</a:t>
            </a:r>
            <a:r>
              <a:rPr lang="en-US" altLang="zh-CN" dirty="0">
                <a:solidFill>
                  <a:srgbClr val="FFFF00"/>
                </a:solidFill>
              </a:rPr>
              <a:t>Fermat</a:t>
            </a:r>
            <a:r>
              <a:rPr lang="zh-CN" altLang="en-US" dirty="0" smtClean="0">
                <a:solidFill>
                  <a:srgbClr val="FFFF00"/>
                </a:solidFill>
              </a:rPr>
              <a:t>）小</a:t>
            </a:r>
            <a:r>
              <a:rPr lang="zh-CN" altLang="en-US" dirty="0">
                <a:solidFill>
                  <a:srgbClr val="FFFF00"/>
                </a:solidFill>
              </a:rPr>
              <a:t>定理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14362" y="2747814"/>
                <a:ext cx="7886700" cy="2247519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40000"/>
                  </a:lnSpc>
                  <a:buNone/>
                </a:pPr>
                <a:r>
                  <a:rPr lang="zh-CN" altLang="en-US" sz="2000" dirty="0" smtClean="0">
                    <a:solidFill>
                      <a:srgbClr val="FFC000"/>
                    </a:solidFill>
                  </a:rPr>
                  <a:t>证明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：</a:t>
                </a:r>
                <a:endParaRPr lang="en-US" altLang="zh-CN" sz="2000" dirty="0" smtClean="0">
                  <a:solidFill>
                    <a:schemeClr val="bg1"/>
                  </a:solidFill>
                </a:endParaRPr>
              </a:p>
              <a:p>
                <a:pPr marL="0" indent="0">
                  <a:lnSpc>
                    <a:spcPct val="140000"/>
                  </a:lnSpc>
                  <a:buNone/>
                </a:pPr>
                <a:r>
                  <a:rPr lang="en-US" altLang="zh-CN" sz="2000" dirty="0" smtClean="0">
                    <a:solidFill>
                      <a:schemeClr val="bg1"/>
                    </a:solidFill>
                  </a:rPr>
                  <a:t>1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）如果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被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整除， 则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=0 mod(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), </a:t>
                </a:r>
                <a:r>
                  <a:rPr lang="en-US" altLang="zh-CN" sz="2000" i="1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000" i="1" baseline="300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=0 mod(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)   </a:t>
                </a:r>
                <a:r>
                  <a:rPr lang="en-US" altLang="zh-CN" sz="2000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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p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000" dirty="0">
                    <a:solidFill>
                      <a:schemeClr val="bg1"/>
                    </a:solidFill>
                  </a:rPr>
                  <a:t>.</a:t>
                </a:r>
                <a:endParaRPr lang="en-US" altLang="zh-CN" sz="2000" dirty="0" smtClean="0">
                  <a:solidFill>
                    <a:schemeClr val="bg1"/>
                  </a:solidFill>
                </a:endParaRPr>
              </a:p>
              <a:p>
                <a:pPr marL="0" indent="0">
                  <a:lnSpc>
                    <a:spcPct val="140000"/>
                  </a:lnSpc>
                  <a:buNone/>
                </a:pPr>
                <a:r>
                  <a:rPr lang="en-US" altLang="zh-CN" sz="2000" dirty="0" smtClean="0">
                    <a:solidFill>
                      <a:schemeClr val="bg1"/>
                    </a:solidFill>
                  </a:rPr>
                  <a:t>2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）如果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不能被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整除，则（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, </a:t>
                </a:r>
                <a:r>
                  <a:rPr lang="en-US" altLang="zh-CN" sz="20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）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=1. 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又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为素数，有</a:t>
                </a:r>
                <a:r>
                  <a:rPr lang="zh-CN" altLang="en-US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</a:t>
                </a:r>
                <a:r>
                  <a:rPr lang="en-US" altLang="zh-CN" sz="2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(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p</a:t>
                </a:r>
                <a:r>
                  <a:rPr lang="en-US" altLang="zh-CN" sz="2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)=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p</a:t>
                </a:r>
                <a:r>
                  <a:rPr lang="en-US" altLang="zh-CN" sz="2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-1.</a:t>
                </a:r>
              </a:p>
              <a:p>
                <a:pPr marL="0" indent="0">
                  <a:lnSpc>
                    <a:spcPct val="140000"/>
                  </a:lnSpc>
                  <a:buNone/>
                </a:pPr>
                <a:r>
                  <a:rPr lang="zh-CN" altLang="en-US" sz="2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根据</a:t>
                </a:r>
                <a:r>
                  <a:rPr lang="en-US" altLang="zh-CN" sz="2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Euler</a:t>
                </a:r>
                <a:r>
                  <a:rPr lang="zh-CN" altLang="en-US" sz="2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定理，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a</a:t>
                </a:r>
                <a:r>
                  <a:rPr lang="en-US" altLang="zh-CN" sz="2000" i="1" baseline="30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</a:t>
                </a:r>
                <a:r>
                  <a:rPr lang="en-US" altLang="zh-CN" sz="2000" baseline="30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(</a:t>
                </a:r>
                <a:r>
                  <a:rPr lang="en-US" altLang="zh-CN" sz="2000" i="1" baseline="30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p</a:t>
                </a:r>
                <a:r>
                  <a:rPr lang="en-US" altLang="zh-CN" sz="2000" baseline="30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)</a:t>
                </a:r>
                <a:r>
                  <a:rPr lang="en-US" altLang="zh-CN" sz="2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=1 mod(p) </a:t>
                </a:r>
                <a:r>
                  <a:rPr lang="en-US" altLang="zh-CN" sz="2000" dirty="0" smtClean="0">
                    <a:solidFill>
                      <a:schemeClr val="bg1"/>
                    </a:solidFill>
                    <a:sym typeface="Wingdings" panose="05000000000000000000" pitchFamily="2" charset="2"/>
                  </a:rPr>
                  <a:t></a:t>
                </a:r>
                <a:r>
                  <a:rPr lang="en-US" altLang="zh-CN" sz="2000" i="1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a</a:t>
                </a:r>
                <a:r>
                  <a:rPr lang="en-US" altLang="zh-CN" sz="2000" i="1" baseline="300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p</a:t>
                </a:r>
                <a:r>
                  <a:rPr lang="en-US" altLang="zh-CN" sz="2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=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a</a:t>
                </a:r>
                <a:r>
                  <a:rPr lang="en-US" altLang="zh-CN" sz="2000" i="1" baseline="30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p</a:t>
                </a:r>
                <a:r>
                  <a:rPr lang="en-US" altLang="zh-CN" sz="2000" baseline="30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-1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a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Symbol" panose="05050102010706020507" pitchFamily="18" charset="2"/>
                      </a:rPr>
                      <m:t>≡</m:t>
                    </m:r>
                  </m:oMath>
                </a14:m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a</a:t>
                </a:r>
                <a:r>
                  <a:rPr lang="en-US" altLang="zh-CN" sz="2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 mod(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p</a:t>
                </a:r>
                <a:r>
                  <a:rPr lang="en-US" altLang="zh-CN" sz="20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).</a:t>
                </a:r>
                <a:endParaRPr lang="zh-CN" alt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4362" y="2747814"/>
                <a:ext cx="7886700" cy="2247519"/>
              </a:xfrm>
              <a:blipFill rotWithShape="0">
                <a:blip r:embed="rId2"/>
                <a:stretch>
                  <a:fillRect l="-850" b="-27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CDD9B-ECC5-4B9D-885E-801BCB4D8C4D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21519" y="5356755"/>
            <a:ext cx="3929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FFC000"/>
                </a:solidFill>
              </a:rPr>
              <a:t>练习</a:t>
            </a:r>
            <a:r>
              <a:rPr lang="zh-CN" altLang="en-US" sz="2000" dirty="0">
                <a:solidFill>
                  <a:schemeClr val="bg1"/>
                </a:solidFill>
              </a:rPr>
              <a:t>：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sz="2000" dirty="0">
                <a:solidFill>
                  <a:schemeClr val="bg1"/>
                </a:solidFill>
              </a:rPr>
              <a:t>=17, 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chemeClr val="bg1"/>
                </a:solidFill>
              </a:rPr>
              <a:t>=4, 4</a:t>
            </a:r>
            <a:r>
              <a:rPr lang="en-US" altLang="zh-CN" sz="2000" baseline="30000" dirty="0">
                <a:solidFill>
                  <a:schemeClr val="bg1"/>
                </a:solidFill>
              </a:rPr>
              <a:t>17</a:t>
            </a:r>
            <a:r>
              <a:rPr lang="en-US" altLang="zh-CN" sz="2000" dirty="0">
                <a:solidFill>
                  <a:schemeClr val="bg1"/>
                </a:solidFill>
              </a:rPr>
              <a:t>=4 mod (17)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504825" y="1800382"/>
                <a:ext cx="7694083" cy="954107"/>
              </a:xfrm>
              <a:prstGeom prst="rect">
                <a:avLst/>
              </a:prstGeom>
              <a:ln>
                <a:solidFill>
                  <a:srgbClr val="FFFF00"/>
                </a:solidFill>
              </a:ln>
            </p:spPr>
            <p:txBody>
              <a:bodyPr wrap="square">
                <a:spAutoFit/>
              </a:bodyPr>
              <a:lstStyle/>
              <a:p>
                <a:pPr>
                  <a:lnSpc>
                    <a:spcPct val="140000"/>
                  </a:lnSpc>
                </a:pPr>
                <a:r>
                  <a:rPr lang="zh-CN" altLang="en-US" sz="2000" dirty="0" smtClean="0">
                    <a:solidFill>
                      <a:schemeClr val="bg1"/>
                    </a:solidFill>
                  </a:rPr>
                  <a:t>设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zh-CN" altLang="en-US" sz="2000" dirty="0">
                    <a:solidFill>
                      <a:schemeClr val="bg1"/>
                    </a:solidFill>
                  </a:rPr>
                  <a:t>是一个素数，则对任意一个整数</a:t>
                </a:r>
                <a:r>
                  <a:rPr lang="en-US" altLang="zh-CN" sz="20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zh-CN" altLang="en-US" sz="2000" dirty="0">
                    <a:solidFill>
                      <a:schemeClr val="bg1"/>
                    </a:solidFill>
                  </a:rPr>
                  <a:t>，有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p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000" dirty="0">
                    <a:solidFill>
                      <a:schemeClr val="bg1"/>
                    </a:solidFill>
                  </a:rPr>
                  <a:t>.</a:t>
                </a:r>
                <a:endParaRPr lang="en-US" altLang="zh-CN" sz="2000" dirty="0" smtClean="0">
                  <a:solidFill>
                    <a:schemeClr val="bg1"/>
                  </a:solidFill>
                </a:endParaRPr>
              </a:p>
              <a:p>
                <a:pPr marL="342900" indent="-342900">
                  <a:lnSpc>
                    <a:spcPct val="140000"/>
                  </a:lnSpc>
                  <a:buFont typeface="Wingdings" panose="05000000000000000000" pitchFamily="2" charset="2"/>
                  <a:buChar char="p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r>
                      <a:rPr lang="en-US" altLang="zh-CN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000" dirty="0" smtClean="0">
                    <a:solidFill>
                      <a:schemeClr val="bg1"/>
                    </a:solidFill>
                  </a:rPr>
                  <a:t>(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欧拉定理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)</a:t>
                </a:r>
                <a:endParaRPr lang="en-US" altLang="zh-CN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825" y="1800382"/>
                <a:ext cx="7694083" cy="954107"/>
              </a:xfrm>
              <a:prstGeom prst="rect">
                <a:avLst/>
              </a:prstGeom>
              <a:blipFill rotWithShape="0">
                <a:blip r:embed="rId4"/>
                <a:stretch>
                  <a:fillRect l="-791" b="-5660"/>
                </a:stretch>
              </a:blipFill>
              <a:ln>
                <a:solidFill>
                  <a:srgbClr val="FFFF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2241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FF00"/>
                </a:solidFill>
              </a:rPr>
              <a:t>3</a:t>
            </a:r>
            <a:r>
              <a:rPr lang="zh-CN" altLang="en-US" dirty="0" smtClean="0">
                <a:solidFill>
                  <a:srgbClr val="FFFF00"/>
                </a:solidFill>
              </a:rPr>
              <a:t>、大素数的生成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542925" y="1744446"/>
            <a:ext cx="8047434" cy="681038"/>
          </a:xfrm>
        </p:spPr>
        <p:txBody>
          <a:bodyPr>
            <a:no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2000" dirty="0" smtClean="0">
                <a:solidFill>
                  <a:schemeClr val="bg1"/>
                </a:solidFill>
              </a:rPr>
              <a:t>逐个查找太费时间，可以利用</a:t>
            </a:r>
            <a:r>
              <a:rPr lang="en-US" altLang="zh-CN" sz="2000" dirty="0" smtClean="0">
                <a:solidFill>
                  <a:schemeClr val="bg1"/>
                </a:solidFill>
              </a:rPr>
              <a:t>Euler</a:t>
            </a:r>
            <a:r>
              <a:rPr lang="zh-CN" altLang="en-US" sz="2000" dirty="0" smtClean="0">
                <a:solidFill>
                  <a:schemeClr val="bg1"/>
                </a:solidFill>
              </a:rPr>
              <a:t>定理进行检验，称为</a:t>
            </a:r>
            <a:r>
              <a:rPr lang="en-US" altLang="zh-CN" sz="2000" dirty="0" smtClean="0">
                <a:solidFill>
                  <a:schemeClr val="bg1"/>
                </a:solidFill>
              </a:rPr>
              <a:t>Fermat</a:t>
            </a:r>
            <a:r>
              <a:rPr lang="zh-CN" altLang="en-US" sz="2000" dirty="0" smtClean="0">
                <a:solidFill>
                  <a:schemeClr val="bg1"/>
                </a:solidFill>
              </a:rPr>
              <a:t>素性检验。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687D3-DD12-4D8D-B909-44F15B192EC6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53640" y="2587703"/>
            <a:ext cx="8036719" cy="111280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2100" dirty="0">
                <a:solidFill>
                  <a:schemeClr val="bg1"/>
                </a:solidFill>
              </a:rPr>
              <a:t>Euler</a:t>
            </a:r>
            <a:r>
              <a:rPr lang="zh-CN" altLang="en-US" sz="2100" dirty="0">
                <a:solidFill>
                  <a:schemeClr val="bg1"/>
                </a:solidFill>
              </a:rPr>
              <a:t>定理：设</a:t>
            </a:r>
            <a:r>
              <a:rPr lang="en-US" altLang="zh-CN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sz="2100" dirty="0">
                <a:solidFill>
                  <a:schemeClr val="bg1"/>
                </a:solidFill>
              </a:rPr>
              <a:t>是大于</a:t>
            </a:r>
            <a:r>
              <a:rPr lang="en-US" altLang="zh-CN" sz="2100" dirty="0">
                <a:solidFill>
                  <a:schemeClr val="bg1"/>
                </a:solidFill>
              </a:rPr>
              <a:t>1</a:t>
            </a:r>
            <a:r>
              <a:rPr lang="zh-CN" altLang="en-US" sz="2100" dirty="0">
                <a:solidFill>
                  <a:schemeClr val="bg1"/>
                </a:solidFill>
              </a:rPr>
              <a:t>的整数，</a:t>
            </a:r>
            <a:r>
              <a:rPr lang="zh-CN" altLang="en-US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2100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2100" dirty="0">
                <a:solidFill>
                  <a:schemeClr val="bg1"/>
                </a:solidFill>
                <a:sym typeface="Symbol" panose="05050102010706020507" pitchFamily="18" charset="2"/>
              </a:rPr>
              <a:t>)</a:t>
            </a:r>
            <a:r>
              <a:rPr lang="zh-CN" alt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是</a:t>
            </a:r>
            <a:r>
              <a:rPr lang="en-US" altLang="zh-CN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zh-CN" alt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的</a:t>
            </a:r>
            <a:r>
              <a:rPr lang="en-US" altLang="zh-CN" sz="2100" dirty="0">
                <a:solidFill>
                  <a:schemeClr val="bg1"/>
                </a:solidFill>
                <a:sym typeface="Symbol" panose="05050102010706020507" pitchFamily="18" charset="2"/>
              </a:rPr>
              <a:t>Euler</a:t>
            </a:r>
            <a:r>
              <a:rPr lang="zh-CN" alt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函数。</a:t>
            </a:r>
            <a:r>
              <a:rPr lang="zh-CN" altLang="en-US" sz="2100" dirty="0">
                <a:solidFill>
                  <a:schemeClr val="bg1"/>
                </a:solidFill>
              </a:rPr>
              <a:t>如果</a:t>
            </a:r>
            <a:r>
              <a:rPr lang="en-US" altLang="zh-CN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100" dirty="0">
                <a:solidFill>
                  <a:schemeClr val="bg1"/>
                </a:solidFill>
              </a:rPr>
              <a:t>是满足（</a:t>
            </a:r>
            <a:r>
              <a:rPr lang="en-US" altLang="zh-CN" sz="2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100" dirty="0" err="1">
                <a:solidFill>
                  <a:schemeClr val="bg1"/>
                </a:solidFill>
              </a:rPr>
              <a:t>,</a:t>
            </a:r>
            <a:r>
              <a:rPr lang="en-US" altLang="zh-CN" sz="2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sz="2100" dirty="0">
                <a:solidFill>
                  <a:schemeClr val="bg1"/>
                </a:solidFill>
              </a:rPr>
              <a:t>）</a:t>
            </a:r>
            <a:r>
              <a:rPr lang="en-US" altLang="zh-CN" sz="2100" dirty="0">
                <a:solidFill>
                  <a:schemeClr val="bg1"/>
                </a:solidFill>
              </a:rPr>
              <a:t>=1</a:t>
            </a:r>
            <a:r>
              <a:rPr lang="zh-CN" altLang="en-US" sz="2100" dirty="0">
                <a:solidFill>
                  <a:schemeClr val="bg1"/>
                </a:solidFill>
              </a:rPr>
              <a:t>的整数，则</a:t>
            </a:r>
            <a:r>
              <a:rPr lang="en-US" altLang="zh-CN" sz="2100" dirty="0">
                <a:solidFill>
                  <a:schemeClr val="bg1"/>
                </a:solidFill>
              </a:rPr>
              <a:t> </a:t>
            </a:r>
            <a:endParaRPr lang="zh-CN" altLang="en-US" sz="21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3595687" y="3218686"/>
                <a:ext cx="2135981" cy="34618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zh-CN" alt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𝜑</m:t>
                          </m:r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altLang="zh-CN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≡</m:t>
                      </m:r>
                      <m:r>
                        <a:rPr lang="en-US" altLang="zh-CN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1 </m:t>
                      </m:r>
                      <m:r>
                        <a:rPr lang="en-US" altLang="zh-CN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en-US" altLang="zh-C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zh-CN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5687" y="3218686"/>
                <a:ext cx="2135981" cy="346185"/>
              </a:xfrm>
              <a:prstGeom prst="rect">
                <a:avLst/>
              </a:prstGeom>
              <a:blipFill rotWithShape="0">
                <a:blip r:embed="rId2"/>
                <a:stretch>
                  <a:fillRect b="-1929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/>
          <p:cNvSpPr txBox="1"/>
          <p:nvPr/>
        </p:nvSpPr>
        <p:spPr>
          <a:xfrm>
            <a:off x="542925" y="3750470"/>
            <a:ext cx="7715250" cy="1062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FFC000"/>
                </a:solidFill>
              </a:rPr>
              <a:t>如果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dirty="0">
                <a:solidFill>
                  <a:srgbClr val="FFC000"/>
                </a:solidFill>
              </a:rPr>
              <a:t>是一个素数，则</a:t>
            </a:r>
            <a:r>
              <a:rPr lang="zh-CN" altLang="en-US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dirty="0">
                <a:solidFill>
                  <a:srgbClr val="FFC000"/>
                </a:solidFill>
                <a:sym typeface="Symbol" panose="05050102010706020507" pitchFamily="18" charset="2"/>
              </a:rPr>
              <a:t>(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dirty="0">
                <a:solidFill>
                  <a:srgbClr val="FFC000"/>
                </a:solidFill>
                <a:sym typeface="Symbol" panose="05050102010706020507" pitchFamily="18" charset="2"/>
              </a:rPr>
              <a:t>)=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dirty="0">
                <a:solidFill>
                  <a:srgbClr val="FFC000"/>
                </a:solidFill>
                <a:sym typeface="Symbol" panose="05050102010706020507" pitchFamily="18" charset="2"/>
              </a:rPr>
              <a:t>-1, </a:t>
            </a:r>
            <a:r>
              <a:rPr lang="zh-CN" altLang="en-US" dirty="0">
                <a:solidFill>
                  <a:srgbClr val="FFC000"/>
                </a:solidFill>
                <a:sym typeface="Symbol" panose="05050102010706020507" pitchFamily="18" charset="2"/>
              </a:rPr>
              <a:t>有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zh-CN" i="1" baseline="30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baseline="30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-1</a:t>
            </a:r>
            <a:r>
              <a:rPr lang="en-US" altLang="zh-CN" dirty="0">
                <a:solidFill>
                  <a:srgbClr val="FFC000"/>
                </a:solidFill>
                <a:sym typeface="Symbol" panose="05050102010706020507" pitchFamily="18" charset="2"/>
              </a:rPr>
              <a:t>=1 mod(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dirty="0">
                <a:solidFill>
                  <a:srgbClr val="FFC000"/>
                </a:solidFill>
                <a:sym typeface="Symbol" panose="05050102010706020507" pitchFamily="18" charset="2"/>
              </a:rPr>
              <a:t>). </a:t>
            </a:r>
          </a:p>
          <a:p>
            <a:pPr marL="257175" indent="-25717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FFC000"/>
                </a:solidFill>
                <a:sym typeface="Symbol" panose="05050102010706020507" pitchFamily="18" charset="2"/>
              </a:rPr>
              <a:t>反过来说，如果有一个整数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zh-CN" dirty="0">
                <a:solidFill>
                  <a:srgbClr val="FFC000"/>
                </a:solidFill>
                <a:sym typeface="Symbol" panose="05050102010706020507" pitchFamily="18" charset="2"/>
              </a:rPr>
              <a:t>, </a:t>
            </a:r>
            <a:r>
              <a:rPr lang="zh-CN" altLang="en-US" dirty="0">
                <a:solidFill>
                  <a:srgbClr val="FFC000"/>
                </a:solidFill>
                <a:sym typeface="Symbol" panose="05050102010706020507" pitchFamily="18" charset="2"/>
              </a:rPr>
              <a:t>且（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zh-CN" dirty="0">
                <a:solidFill>
                  <a:srgbClr val="FFC000"/>
                </a:solidFill>
                <a:sym typeface="Symbol" panose="05050102010706020507" pitchFamily="18" charset="2"/>
              </a:rPr>
              <a:t>, 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zh-CN" altLang="en-US" dirty="0">
                <a:solidFill>
                  <a:srgbClr val="FFC000"/>
                </a:solidFill>
                <a:sym typeface="Symbol" panose="05050102010706020507" pitchFamily="18" charset="2"/>
              </a:rPr>
              <a:t>）</a:t>
            </a:r>
            <a:r>
              <a:rPr lang="en-US" altLang="zh-CN" dirty="0">
                <a:solidFill>
                  <a:srgbClr val="FFC000"/>
                </a:solidFill>
                <a:sym typeface="Symbol" panose="05050102010706020507" pitchFamily="18" charset="2"/>
              </a:rPr>
              <a:t>=1, </a:t>
            </a:r>
            <a:r>
              <a:rPr lang="zh-CN" altLang="en-US" dirty="0">
                <a:solidFill>
                  <a:srgbClr val="FFC000"/>
                </a:solidFill>
                <a:sym typeface="Symbol" panose="05050102010706020507" pitchFamily="18" charset="2"/>
              </a:rPr>
              <a:t>使得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zh-CN" i="1" baseline="30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baseline="30000" dirty="0">
                <a:solidFill>
                  <a:srgbClr val="FFC000"/>
                </a:solidFill>
                <a:sym typeface="Symbol" panose="05050102010706020507" pitchFamily="18" charset="2"/>
              </a:rPr>
              <a:t>-1</a:t>
            </a:r>
            <a:r>
              <a:rPr lang="en-US" altLang="zh-CN" dirty="0">
                <a:solidFill>
                  <a:srgbClr val="FFC000"/>
                </a:solidFill>
                <a:sym typeface="Symbol" panose="05050102010706020507" pitchFamily="18" charset="2"/>
              </a:rPr>
              <a:t>1 mod(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dirty="0">
                <a:solidFill>
                  <a:srgbClr val="FFC000"/>
                </a:solidFill>
                <a:sym typeface="Symbol" panose="05050102010706020507" pitchFamily="18" charset="2"/>
              </a:rPr>
              <a:t>), </a:t>
            </a:r>
            <a:r>
              <a:rPr lang="zh-CN" altLang="en-US" dirty="0">
                <a:solidFill>
                  <a:srgbClr val="FFC000"/>
                </a:solidFill>
                <a:sym typeface="Symbol" panose="05050102010706020507" pitchFamily="18" charset="2"/>
              </a:rPr>
              <a:t>那么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zh-CN" altLang="en-US" dirty="0">
                <a:solidFill>
                  <a:srgbClr val="FFC000"/>
                </a:solidFill>
                <a:sym typeface="Symbol" panose="05050102010706020507" pitchFamily="18" charset="2"/>
              </a:rPr>
              <a:t>是一个合数，不是素数。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3640" y="5095473"/>
            <a:ext cx="8427244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例子：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400" dirty="0">
                <a:solidFill>
                  <a:schemeClr val="bg1"/>
                </a:solidFill>
              </a:rPr>
              <a:t>=63. </a:t>
            </a:r>
            <a:r>
              <a:rPr lang="zh-CN" altLang="en-US" sz="2400" dirty="0">
                <a:solidFill>
                  <a:schemeClr val="bg1"/>
                </a:solidFill>
              </a:rPr>
              <a:t>假定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chemeClr val="bg1"/>
                </a:solidFill>
              </a:rPr>
              <a:t>=2, 2</a:t>
            </a:r>
            <a:r>
              <a:rPr lang="en-US" altLang="zh-CN" sz="2400" baseline="30000" dirty="0">
                <a:solidFill>
                  <a:schemeClr val="bg1"/>
                </a:solidFill>
              </a:rPr>
              <a:t>62</a:t>
            </a:r>
            <a:r>
              <a:rPr lang="en-US" altLang="zh-CN" sz="2400" dirty="0">
                <a:solidFill>
                  <a:schemeClr val="bg1"/>
                </a:solidFill>
              </a:rPr>
              <a:t>=2</a:t>
            </a:r>
            <a:r>
              <a:rPr lang="en-US" altLang="zh-CN" sz="2400" baseline="30000" dirty="0">
                <a:solidFill>
                  <a:schemeClr val="bg1"/>
                </a:solidFill>
              </a:rPr>
              <a:t>60</a:t>
            </a:r>
            <a:r>
              <a:rPr lang="en-US" altLang="zh-CN" sz="2400" dirty="0">
                <a:solidFill>
                  <a:schemeClr val="bg1"/>
                </a:solidFill>
                <a:sym typeface="Symbol" panose="05050102010706020507" pitchFamily="18" charset="2"/>
              </a:rPr>
              <a:t></a:t>
            </a:r>
            <a:r>
              <a:rPr lang="en-US" altLang="zh-CN" sz="2400" dirty="0">
                <a:solidFill>
                  <a:schemeClr val="bg1"/>
                </a:solidFill>
              </a:rPr>
              <a:t>2</a:t>
            </a:r>
            <a:r>
              <a:rPr lang="en-US" altLang="zh-CN" sz="2400" baseline="30000" dirty="0">
                <a:solidFill>
                  <a:schemeClr val="bg1"/>
                </a:solidFill>
              </a:rPr>
              <a:t>2</a:t>
            </a:r>
            <a:r>
              <a:rPr lang="en-US" altLang="zh-CN" sz="2400" dirty="0">
                <a:solidFill>
                  <a:schemeClr val="bg1"/>
                </a:solidFill>
              </a:rPr>
              <a:t>=(2</a:t>
            </a:r>
            <a:r>
              <a:rPr lang="en-US" altLang="zh-CN" sz="2400" baseline="30000" dirty="0">
                <a:solidFill>
                  <a:schemeClr val="bg1"/>
                </a:solidFill>
              </a:rPr>
              <a:t>6</a:t>
            </a:r>
            <a:r>
              <a:rPr lang="en-US" altLang="zh-CN" sz="2400" dirty="0">
                <a:solidFill>
                  <a:schemeClr val="bg1"/>
                </a:solidFill>
              </a:rPr>
              <a:t>)</a:t>
            </a:r>
            <a:r>
              <a:rPr lang="en-US" altLang="zh-CN" sz="2400" baseline="30000" dirty="0">
                <a:solidFill>
                  <a:schemeClr val="bg1"/>
                </a:solidFill>
              </a:rPr>
              <a:t>10</a:t>
            </a:r>
            <a:r>
              <a:rPr lang="en-US" altLang="zh-CN" sz="2400" dirty="0">
                <a:solidFill>
                  <a:schemeClr val="bg1"/>
                </a:solidFill>
                <a:sym typeface="Symbol" panose="05050102010706020507" pitchFamily="18" charset="2"/>
              </a:rPr>
              <a:t>  </a:t>
            </a:r>
            <a:r>
              <a:rPr lang="en-US" altLang="zh-CN" sz="2400" dirty="0">
                <a:solidFill>
                  <a:schemeClr val="bg1"/>
                </a:solidFill>
              </a:rPr>
              <a:t>2</a:t>
            </a:r>
            <a:r>
              <a:rPr lang="en-US" altLang="zh-CN" sz="2400" baseline="30000" dirty="0">
                <a:solidFill>
                  <a:schemeClr val="bg1"/>
                </a:solidFill>
              </a:rPr>
              <a:t>2</a:t>
            </a:r>
            <a:r>
              <a:rPr lang="en-US" altLang="zh-CN" sz="2400" dirty="0">
                <a:solidFill>
                  <a:schemeClr val="bg1"/>
                </a:solidFill>
              </a:rPr>
              <a:t>=64</a:t>
            </a:r>
            <a:r>
              <a:rPr lang="en-US" altLang="zh-CN" sz="2400" baseline="30000" dirty="0">
                <a:solidFill>
                  <a:schemeClr val="bg1"/>
                </a:solidFill>
              </a:rPr>
              <a:t>10</a:t>
            </a:r>
            <a:r>
              <a:rPr lang="en-US" altLang="zh-CN" sz="2400" dirty="0">
                <a:solidFill>
                  <a:schemeClr val="bg1"/>
                </a:solidFill>
                <a:sym typeface="Symbol" panose="05050102010706020507" pitchFamily="18" charset="2"/>
              </a:rPr>
              <a:t>  </a:t>
            </a:r>
            <a:r>
              <a:rPr lang="en-US" altLang="zh-CN" sz="2400" dirty="0">
                <a:solidFill>
                  <a:schemeClr val="bg1"/>
                </a:solidFill>
              </a:rPr>
              <a:t>2</a:t>
            </a:r>
            <a:r>
              <a:rPr lang="en-US" altLang="zh-CN" sz="2400" baseline="30000" dirty="0">
                <a:solidFill>
                  <a:schemeClr val="bg1"/>
                </a:solidFill>
              </a:rPr>
              <a:t>2</a:t>
            </a:r>
            <a:r>
              <a:rPr lang="en-US" altLang="zh-CN" sz="2400" dirty="0">
                <a:solidFill>
                  <a:schemeClr val="bg1"/>
                </a:solidFill>
                <a:sym typeface="Symbol" panose="05050102010706020507" pitchFamily="18" charset="2"/>
              </a:rPr>
              <a:t>1 mod(63)</a:t>
            </a:r>
          </a:p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bg1"/>
                </a:solidFill>
                <a:sym typeface="Symbol" panose="05050102010706020507" pitchFamily="18" charset="2"/>
              </a:rPr>
              <a:t>因此</a:t>
            </a:r>
            <a:r>
              <a:rPr lang="en-US" altLang="zh-CN" sz="2400" dirty="0">
                <a:solidFill>
                  <a:schemeClr val="bg1"/>
                </a:solidFill>
                <a:sym typeface="Symbol" panose="05050102010706020507" pitchFamily="18" charset="2"/>
              </a:rPr>
              <a:t>63</a:t>
            </a:r>
            <a:r>
              <a:rPr lang="zh-CN" altLang="en-US" sz="2400" dirty="0">
                <a:solidFill>
                  <a:schemeClr val="bg1"/>
                </a:solidFill>
                <a:sym typeface="Symbol" panose="05050102010706020507" pitchFamily="18" charset="2"/>
              </a:rPr>
              <a:t>不是素数。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09720" y="5823806"/>
            <a:ext cx="1024380" cy="325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350" dirty="0">
                <a:solidFill>
                  <a:srgbClr val="FFC000"/>
                </a:solidFill>
              </a:rPr>
              <a:t>=1 mod(63)</a:t>
            </a:r>
            <a:endParaRPr lang="zh-CN" altLang="en-US" sz="1350" dirty="0">
              <a:solidFill>
                <a:srgbClr val="FFC000"/>
              </a:solidFill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 flipH="1" flipV="1">
            <a:off x="5109720" y="5563929"/>
            <a:ext cx="157163" cy="25987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 11"/>
          <p:cNvSpPr/>
          <p:nvPr/>
        </p:nvSpPr>
        <p:spPr>
          <a:xfrm>
            <a:off x="448733" y="1744446"/>
            <a:ext cx="8141626" cy="1820425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2967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7507" y="250360"/>
            <a:ext cx="7886700" cy="1325563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FF00"/>
                </a:solidFill>
              </a:rPr>
              <a:t>素性检验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3981" y="1866900"/>
            <a:ext cx="4341019" cy="2390775"/>
          </a:xfrm>
          <a:solidFill>
            <a:srgbClr val="0070C0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400" dirty="0" smtClean="0">
                <a:solidFill>
                  <a:schemeClr val="bg1"/>
                </a:solidFill>
              </a:rPr>
              <a:t>给定奇数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3</a:t>
            </a:r>
            <a:r>
              <a:rPr lang="zh-CN" altLang="en-US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，</a:t>
            </a:r>
            <a:endParaRPr lang="en-US" altLang="zh-CN" sz="2400" dirty="0" smtClean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随机选取整数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400" dirty="0" smtClean="0">
                <a:solidFill>
                  <a:schemeClr val="bg1"/>
                </a:solidFill>
              </a:rPr>
              <a:t>, 2≤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400" dirty="0" smtClean="0">
                <a:solidFill>
                  <a:schemeClr val="bg1"/>
                </a:solidFill>
              </a:rPr>
              <a:t>≤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400" dirty="0" smtClean="0">
                <a:solidFill>
                  <a:schemeClr val="bg1"/>
                </a:solidFill>
              </a:rPr>
              <a:t>-2;</a:t>
            </a: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计算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400" dirty="0" smtClean="0">
                <a:solidFill>
                  <a:schemeClr val="bg1"/>
                </a:solidFill>
              </a:rPr>
              <a:t>=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400" i="1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400" baseline="30000" dirty="0" smtClean="0">
                <a:solidFill>
                  <a:schemeClr val="bg1"/>
                </a:solidFill>
              </a:rPr>
              <a:t>-1</a:t>
            </a:r>
            <a:r>
              <a:rPr lang="en-US" altLang="zh-CN" sz="2400" dirty="0" smtClean="0">
                <a:solidFill>
                  <a:schemeClr val="bg1"/>
                </a:solidFill>
              </a:rPr>
              <a:t> (mod 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400" dirty="0" smtClean="0">
                <a:solidFill>
                  <a:schemeClr val="bg1"/>
                </a:solidFill>
              </a:rPr>
              <a:t>);</a:t>
            </a: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如果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1, 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则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是合数；</a:t>
            </a:r>
            <a:endParaRPr lang="en-US" altLang="zh-CN" sz="2400" dirty="0" smtClean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重复上述过程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次。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4111C-D495-4781-B77D-4BDB61A6271A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17507" y="4522183"/>
            <a:ext cx="83089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95350" indent="-895350"/>
            <a:r>
              <a:rPr lang="zh-CN" altLang="en-US" sz="2400" dirty="0">
                <a:solidFill>
                  <a:srgbClr val="FFC000"/>
                </a:solidFill>
              </a:rPr>
              <a:t>注意</a:t>
            </a:r>
            <a:r>
              <a:rPr lang="zh-CN" altLang="en-US" sz="2400" dirty="0">
                <a:solidFill>
                  <a:schemeClr val="bg1"/>
                </a:solidFill>
              </a:rPr>
              <a:t>：</a:t>
            </a:r>
            <a:r>
              <a:rPr lang="zh-CN" altLang="en-US" sz="2400" b="1" dirty="0">
                <a:solidFill>
                  <a:schemeClr val="bg1"/>
                </a:solidFill>
              </a:rPr>
              <a:t>上述方法可以检验出来是合数</a:t>
            </a:r>
            <a:r>
              <a:rPr lang="zh-CN" altLang="en-US" sz="2400" b="1" dirty="0">
                <a:solidFill>
                  <a:srgbClr val="FFFF00"/>
                </a:solidFill>
              </a:rPr>
              <a:t>，但若满足</a:t>
            </a:r>
            <a:r>
              <a:rPr lang="en-US" altLang="zh-CN" sz="2400" b="1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400" b="1" dirty="0">
                <a:solidFill>
                  <a:srgbClr val="FFFF00"/>
                </a:solidFill>
              </a:rPr>
              <a:t>=1</a:t>
            </a:r>
            <a:r>
              <a:rPr lang="zh-CN" altLang="en-US" sz="2400" b="1" dirty="0">
                <a:solidFill>
                  <a:srgbClr val="FFFF00"/>
                </a:solidFill>
              </a:rPr>
              <a:t>的</a:t>
            </a:r>
            <a:r>
              <a:rPr lang="en-US" altLang="zh-CN" sz="2400" b="1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sz="2400" b="1" dirty="0">
                <a:solidFill>
                  <a:srgbClr val="FFFF00"/>
                </a:solidFill>
              </a:rPr>
              <a:t>未必是素数。</a:t>
            </a:r>
            <a:endParaRPr lang="en-US" altLang="zh-CN" sz="2400" b="1" dirty="0">
              <a:solidFill>
                <a:srgbClr val="FFFF00"/>
              </a:solidFill>
            </a:endParaRPr>
          </a:p>
          <a:p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练习</a:t>
            </a:r>
            <a:r>
              <a:rPr lang="zh-CN" altLang="en-US" sz="2400" dirty="0">
                <a:solidFill>
                  <a:schemeClr val="bg1"/>
                </a:solidFill>
              </a:rPr>
              <a:t>：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400" dirty="0">
                <a:solidFill>
                  <a:schemeClr val="bg1"/>
                </a:solidFill>
              </a:rPr>
              <a:t>=561</a:t>
            </a:r>
            <a:r>
              <a:rPr lang="zh-CN" altLang="en-US" sz="2400" dirty="0">
                <a:solidFill>
                  <a:schemeClr val="bg1"/>
                </a:solidFill>
              </a:rPr>
              <a:t>是合数，但依然满足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400" dirty="0">
                <a:solidFill>
                  <a:schemeClr val="bg1"/>
                </a:solidFill>
              </a:rPr>
              <a:t>=1.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提示：</a:t>
            </a:r>
            <a:r>
              <a:rPr lang="en-US" altLang="zh-CN" sz="2400" dirty="0">
                <a:solidFill>
                  <a:schemeClr val="bg1"/>
                </a:solidFill>
              </a:rPr>
              <a:t>561=3</a:t>
            </a:r>
            <a:r>
              <a:rPr lang="en-US" altLang="zh-CN" sz="2400" baseline="30000" dirty="0">
                <a:solidFill>
                  <a:schemeClr val="bg1"/>
                </a:solidFill>
              </a:rPr>
              <a:t>.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en-US" altLang="zh-CN" sz="2400" baseline="30000" dirty="0">
                <a:solidFill>
                  <a:schemeClr val="bg1"/>
                </a:solidFill>
              </a:rPr>
              <a:t>.</a:t>
            </a:r>
            <a:r>
              <a:rPr lang="en-US" altLang="zh-CN" sz="2400" dirty="0">
                <a:solidFill>
                  <a:schemeClr val="bg1"/>
                </a:solidFill>
              </a:rPr>
              <a:t>17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29300" y="3340191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FF00"/>
                </a:solidFill>
              </a:rPr>
              <a:t>可以减少搜索空间。</a:t>
            </a:r>
            <a:endParaRPr lang="zh-CN" altLang="en-US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内容占位符 2"/>
              <p:cNvSpPr txBox="1">
                <a:spLocks/>
              </p:cNvSpPr>
              <p:nvPr/>
            </p:nvSpPr>
            <p:spPr>
              <a:xfrm>
                <a:off x="4977981" y="250360"/>
                <a:ext cx="3964796" cy="1231106"/>
              </a:xfrm>
              <a:prstGeom prst="rect">
                <a:avLst/>
              </a:prstGeom>
              <a:ln>
                <a:solidFill>
                  <a:srgbClr val="FFFF00"/>
                </a:solidFill>
              </a:ln>
            </p:spPr>
            <p:txBody>
              <a:bodyPr vert="horz" lIns="91440" tIns="45720" rIns="91440" bIns="45720" rtlCol="0">
                <a:normAutofit fontScale="55000" lnSpcReduction="2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just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lang="zh-CN" altLang="en-US" dirty="0" smtClean="0">
                    <a:solidFill>
                      <a:srgbClr val="FFC000"/>
                    </a:solidFill>
                  </a:rPr>
                  <a:t>定理：</a:t>
                </a:r>
                <a:endParaRPr lang="en-US" altLang="zh-CN" dirty="0" smtClean="0">
                  <a:solidFill>
                    <a:srgbClr val="FFC000"/>
                  </a:solidFill>
                </a:endParaRPr>
              </a:p>
              <a:p>
                <a:pPr marL="0" indent="0" algn="just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lang="en-US" altLang="zh-CN" dirty="0">
                    <a:solidFill>
                      <a:srgbClr val="FFC000"/>
                    </a:solidFill>
                  </a:rPr>
                  <a:t> </a:t>
                </a:r>
                <a:r>
                  <a:rPr lang="en-US" altLang="zh-CN" dirty="0" smtClean="0">
                    <a:solidFill>
                      <a:srgbClr val="FFC000"/>
                    </a:solidFill>
                  </a:rPr>
                  <a:t>       </a:t>
                </a:r>
                <a:r>
                  <a:rPr lang="zh-CN" altLang="en-US" dirty="0" smtClean="0">
                    <a:solidFill>
                      <a:srgbClr val="FFC000"/>
                    </a:solidFill>
                  </a:rPr>
                  <a:t>设</a:t>
                </a:r>
                <a:r>
                  <a:rPr lang="en-US" altLang="zh-CN" i="1" dirty="0">
                    <a:solidFill>
                      <a:srgbClr val="FFC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  <a:cs typeface="Times New Roman" panose="02020603050405020304" pitchFamily="18" charset="0"/>
                  </a:rPr>
                  <a:t>n</a:t>
                </a:r>
                <a:r>
                  <a:rPr lang="zh-CN" altLang="en-US" dirty="0" smtClean="0">
                    <a:solidFill>
                      <a:srgbClr val="FFC000"/>
                    </a:solidFill>
                  </a:rPr>
                  <a:t>是一个正整数，如果对所有的素数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ad>
                      <m:radPr>
                        <m:degHide m:val="on"/>
                        <m:ctrlPr>
                          <a:rPr lang="en-US" altLang="zh-CN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rad>
                  </m:oMath>
                </a14:m>
                <a:r>
                  <a:rPr lang="zh-CN" altLang="en-US" dirty="0" smtClean="0">
                    <a:solidFill>
                      <a:srgbClr val="FFC000"/>
                    </a:solidFill>
                  </a:rPr>
                  <a:t>，都有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zh-CN" altLang="en-US" dirty="0" smtClean="0">
                    <a:solidFill>
                      <a:srgbClr val="FFC000"/>
                    </a:solidFill>
                    <a:latin typeface="MS PGothic" panose="020B0600070205080204" pitchFamily="34" charset="-128"/>
                    <a:ea typeface="MS PGothic" panose="020B0600070205080204" pitchFamily="34" charset="-128"/>
                  </a:rPr>
                  <a:t>∤</a:t>
                </a:r>
                <a:r>
                  <a:rPr lang="en-US" altLang="zh-CN" i="1" dirty="0" smtClean="0">
                    <a:solidFill>
                      <a:srgbClr val="FFC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  <a:cs typeface="Times New Roman" panose="02020603050405020304" pitchFamily="18" charset="0"/>
                  </a:rPr>
                  <a:t>n</a:t>
                </a:r>
                <a:r>
                  <a:rPr lang="zh-CN" altLang="en-US" dirty="0" smtClean="0">
                    <a:solidFill>
                      <a:srgbClr val="FFC000"/>
                    </a:solidFill>
                    <a:latin typeface="MS PGothic" panose="020B0600070205080204" pitchFamily="34" charset="-128"/>
                    <a:ea typeface="MS PGothic" panose="020B0600070205080204" pitchFamily="34" charset="-128"/>
                  </a:rPr>
                  <a:t>，</a:t>
                </a:r>
                <a:r>
                  <a:rPr lang="zh-CN" altLang="en-US" dirty="0">
                    <a:solidFill>
                      <a:srgbClr val="FFC000"/>
                    </a:solidFill>
                  </a:rPr>
                  <a:t>则</a:t>
                </a:r>
                <a:r>
                  <a:rPr lang="en-US" altLang="zh-CN" i="1" dirty="0">
                    <a:solidFill>
                      <a:srgbClr val="FFC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  <a:cs typeface="Times New Roman" panose="02020603050405020304" pitchFamily="18" charset="0"/>
                  </a:rPr>
                  <a:t>n</a:t>
                </a:r>
                <a:r>
                  <a:rPr lang="zh-CN" altLang="en-US" dirty="0">
                    <a:solidFill>
                      <a:srgbClr val="FFC000"/>
                    </a:solidFill>
                  </a:rPr>
                  <a:t>一定是素数。</a:t>
                </a:r>
              </a:p>
            </p:txBody>
          </p:sp>
        </mc:Choice>
        <mc:Fallback>
          <p:sp>
            <p:nvSpPr>
              <p:cNvPr id="9" name="内容占位符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7981" y="250360"/>
                <a:ext cx="3964796" cy="1231106"/>
              </a:xfrm>
              <a:prstGeom prst="rect">
                <a:avLst/>
              </a:prstGeom>
              <a:blipFill rotWithShape="0">
                <a:blip r:embed="rId2"/>
                <a:stretch>
                  <a:fillRect l="-460" t="-1471" r="-460"/>
                </a:stretch>
              </a:blipFill>
              <a:ln>
                <a:solidFill>
                  <a:srgbClr val="FFFF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7760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276225" y="288926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4000" b="1" dirty="0" smtClean="0">
                <a:solidFill>
                  <a:srgbClr val="FFFF00"/>
                </a:solidFill>
              </a:rPr>
              <a:t>4</a:t>
            </a:r>
            <a:r>
              <a:rPr lang="zh-CN" altLang="en-US" sz="4000" b="1" dirty="0" smtClean="0">
                <a:solidFill>
                  <a:srgbClr val="FFFF00"/>
                </a:solidFill>
              </a:rPr>
              <a:t>、中国</a:t>
            </a:r>
            <a:r>
              <a:rPr lang="zh-CN" altLang="en-US" sz="4000" b="1" dirty="0">
                <a:solidFill>
                  <a:srgbClr val="FFFF00"/>
                </a:solidFill>
              </a:rPr>
              <a:t>剩余定理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517124"/>
                <a:ext cx="7731918" cy="4786311"/>
              </a:xfrm>
            </p:spPr>
            <p:txBody>
              <a:bodyPr>
                <a:noAutofit/>
              </a:bodyPr>
              <a:lstStyle/>
              <a:p>
                <a:pPr marL="0" indent="0" algn="just">
                  <a:lnSpc>
                    <a:spcPct val="160000"/>
                  </a:lnSpc>
                  <a:buNone/>
                </a:pPr>
                <a:r>
                  <a:rPr lang="zh-CN" altLang="en-US" sz="2400" dirty="0" smtClean="0">
                    <a:solidFill>
                      <a:srgbClr val="FFC000"/>
                    </a:solidFill>
                  </a:rPr>
                  <a:t>“韩信点兵”问题：</a:t>
                </a:r>
                <a:r>
                  <a:rPr lang="zh-CN" altLang="en-US" sz="2400" dirty="0" smtClean="0">
                    <a:solidFill>
                      <a:schemeClr val="bg1"/>
                    </a:solidFill>
                  </a:rPr>
                  <a:t>有兵一队，若列成五行纵队，则末行</a:t>
                </a:r>
                <a:r>
                  <a:rPr lang="en-US" altLang="zh-CN" sz="2400" dirty="0" smtClean="0">
                    <a:solidFill>
                      <a:schemeClr val="bg1"/>
                    </a:solidFill>
                  </a:rPr>
                  <a:t>1</a:t>
                </a:r>
                <a:r>
                  <a:rPr lang="zh-CN" altLang="en-US" sz="2400" dirty="0" smtClean="0">
                    <a:solidFill>
                      <a:schemeClr val="bg1"/>
                    </a:solidFill>
                  </a:rPr>
                  <a:t>人；列成六行纵队，则末行五人；列成七行纵队，则末行</a:t>
                </a:r>
                <a:r>
                  <a:rPr lang="en-US" altLang="zh-CN" sz="2400" dirty="0" smtClean="0">
                    <a:solidFill>
                      <a:schemeClr val="bg1"/>
                    </a:solidFill>
                  </a:rPr>
                  <a:t>4</a:t>
                </a:r>
                <a:r>
                  <a:rPr lang="zh-CN" altLang="en-US" sz="2400" dirty="0" smtClean="0">
                    <a:solidFill>
                      <a:schemeClr val="bg1"/>
                    </a:solidFill>
                  </a:rPr>
                  <a:t>人；列成十一行纵队，则末行十人。求兵数。</a:t>
                </a:r>
                <a:endParaRPr lang="en-US" altLang="zh-CN" sz="2400" dirty="0" smtClean="0">
                  <a:solidFill>
                    <a:schemeClr val="bg1"/>
                  </a:solidFill>
                </a:endParaRPr>
              </a:p>
              <a:p>
                <a:pPr marL="0" indent="0" algn="just">
                  <a:buNone/>
                </a:pPr>
                <a:r>
                  <a:rPr lang="zh-CN" altLang="en-US" sz="2400" dirty="0" smtClean="0">
                    <a:solidFill>
                      <a:srgbClr val="FFC000"/>
                    </a:solidFill>
                  </a:rPr>
                  <a:t>解</a:t>
                </a:r>
                <a:r>
                  <a:rPr lang="zh-CN" altLang="en-US" sz="2400" dirty="0" smtClean="0">
                    <a:solidFill>
                      <a:schemeClr val="bg1"/>
                    </a:solidFill>
                  </a:rPr>
                  <a:t>：设有</a:t>
                </a:r>
                <a:r>
                  <a:rPr lang="en-US" altLang="zh-CN" sz="24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zh-CN" altLang="en-US" sz="2400" dirty="0" smtClean="0">
                    <a:solidFill>
                      <a:schemeClr val="bg1"/>
                    </a:solidFill>
                  </a:rPr>
                  <a:t>人，则上述问题可用同余式组表示：</a:t>
                </a:r>
                <a:endParaRPr lang="en-US" altLang="zh-CN" sz="2400" dirty="0" smtClean="0">
                  <a:solidFill>
                    <a:schemeClr val="bg1"/>
                  </a:solidFill>
                </a:endParaRPr>
              </a:p>
              <a:p>
                <a:pPr marL="0" indent="0" algn="just">
                  <a:buNone/>
                </a:pPr>
                <a:endParaRPr lang="en-US" altLang="zh-CN" sz="2400" i="1" dirty="0" smtClean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 marL="0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altLang="zh-CN" sz="24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≡1 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(5)</m:t>
                              </m:r>
                            </m:e>
                            <m:e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=5 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(6)</m:t>
                              </m:r>
                            </m:e>
                            <m:e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=4 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(7)</m:t>
                              </m:r>
                            </m:e>
                            <m:e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=10 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en-US" altLang="zh-CN" sz="24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(11)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altLang="zh-CN" sz="2400" dirty="0" smtClean="0">
                  <a:solidFill>
                    <a:schemeClr val="bg1"/>
                  </a:solidFill>
                </a:endParaRPr>
              </a:p>
              <a:p>
                <a:pPr marL="0" indent="0" algn="just">
                  <a:buNone/>
                </a:pPr>
                <a:r>
                  <a:rPr lang="zh-CN" altLang="en-US" sz="2400" dirty="0" smtClean="0">
                    <a:solidFill>
                      <a:schemeClr val="bg1"/>
                    </a:solidFill>
                  </a:rPr>
                  <a:t>如何求解上述同余式组？</a:t>
                </a:r>
                <a:endParaRPr lang="zh-CN" alt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517124"/>
                <a:ext cx="7731918" cy="4786311"/>
              </a:xfrm>
              <a:blipFill rotWithShape="0">
                <a:blip r:embed="rId2"/>
                <a:stretch>
                  <a:fillRect l="-1183" r="-1262" b="-63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5A858-137F-4F0D-BE30-1FD2BCBEFDAA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9655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857249"/>
                <a:ext cx="7886700" cy="5018618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 algn="just">
                  <a:lnSpc>
                    <a:spcPct val="150000"/>
                  </a:lnSpc>
                  <a:buNone/>
                </a:pPr>
                <a:r>
                  <a:rPr lang="zh-CN" altLang="en-US" sz="3400" dirty="0" smtClean="0">
                    <a:solidFill>
                      <a:srgbClr val="FFC000"/>
                    </a:solidFill>
                  </a:rPr>
                  <a:t>中国剩余定理：</a:t>
                </a:r>
                <a:endParaRPr lang="en-US" altLang="zh-CN" sz="3400" dirty="0" smtClean="0">
                  <a:solidFill>
                    <a:srgbClr val="FFC000"/>
                  </a:solidFill>
                </a:endParaRPr>
              </a:p>
              <a:p>
                <a:pPr marL="0" indent="0" algn="just">
                  <a:lnSpc>
                    <a:spcPct val="150000"/>
                  </a:lnSpc>
                  <a:buNone/>
                </a:pPr>
                <a:r>
                  <a:rPr lang="en-US" altLang="zh-CN" dirty="0">
                    <a:solidFill>
                      <a:srgbClr val="FFC000"/>
                    </a:solidFill>
                  </a:rPr>
                  <a:t> </a:t>
                </a:r>
                <a:r>
                  <a:rPr lang="zh-CN" altLang="en-US" dirty="0" smtClean="0">
                    <a:solidFill>
                      <a:schemeClr val="bg1"/>
                    </a:solidFill>
                  </a:rPr>
                  <a:t>设</a:t>
                </a:r>
                <a:r>
                  <a:rPr lang="en-US" altLang="zh-CN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i="1" baseline="-25000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,m</a:t>
                </a:r>
                <a:r>
                  <a:rPr lang="en-US" altLang="zh-CN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,…,</a:t>
                </a:r>
                <a:r>
                  <a:rPr lang="en-US" altLang="zh-CN" i="1" dirty="0" err="1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i="1" baseline="-250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zh-CN" altLang="en-US" dirty="0" smtClean="0">
                    <a:solidFill>
                      <a:schemeClr val="bg1"/>
                    </a:solidFill>
                  </a:rPr>
                  <a:t>是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zh-CN" altLang="en-US" dirty="0" smtClean="0">
                    <a:solidFill>
                      <a:schemeClr val="bg1"/>
                    </a:solidFill>
                  </a:rPr>
                  <a:t>个两两互素的正整数，则对任意的整数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altLang="zh-CN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,b</a:t>
                </a:r>
                <a:r>
                  <a:rPr lang="en-US" altLang="zh-CN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,…,</a:t>
                </a:r>
                <a:r>
                  <a:rPr lang="en-US" altLang="zh-CN" i="1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altLang="zh-CN" i="1" baseline="-250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zh-CN" altLang="en-US" dirty="0" smtClean="0">
                    <a:solidFill>
                      <a:schemeClr val="bg1"/>
                    </a:solidFill>
                  </a:rPr>
                  <a:t>，</a:t>
                </a:r>
                <a:endParaRPr lang="en-US" altLang="zh-CN" dirty="0" smtClean="0">
                  <a:solidFill>
                    <a:schemeClr val="bg1"/>
                  </a:solidFill>
                </a:endParaRPr>
              </a:p>
              <a:p>
                <a:pPr marL="0" indent="0" algn="just">
                  <a:lnSpc>
                    <a:spcPct val="150000"/>
                  </a:lnSpc>
                  <a:buNone/>
                </a:pPr>
                <a:r>
                  <a:rPr lang="zh-CN" altLang="en-US" dirty="0" smtClean="0">
                    <a:solidFill>
                      <a:schemeClr val="bg1"/>
                    </a:solidFill>
                  </a:rPr>
                  <a:t>同余式组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𝑚𝑜𝑑</m:t>
                            </m:r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𝑚𝑜𝑑</m:t>
                            </m:r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⋯</m:t>
                            </m:r>
                          </m:e>
                          <m:e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𝑚𝑜𝑑</m:t>
                            </m:r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zh-CN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altLang="zh-CN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e>
                    </m:d>
                    <m:r>
                      <a:rPr lang="zh-CN" altLang="en-US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一定</m:t>
                    </m:r>
                  </m:oMath>
                </a14:m>
                <a:r>
                  <a:rPr lang="zh-CN" altLang="en-US" dirty="0">
                    <a:solidFill>
                      <a:schemeClr val="bg1"/>
                    </a:solidFill>
                  </a:rPr>
                  <a:t>有解</a:t>
                </a:r>
                <a:r>
                  <a:rPr lang="zh-CN" altLang="en-US" dirty="0" smtClean="0">
                    <a:solidFill>
                      <a:srgbClr val="FFC000"/>
                    </a:solidFill>
                  </a:rPr>
                  <a:t>，</a:t>
                </a:r>
                <a:endParaRPr lang="en-US" altLang="zh-CN" dirty="0" smtClean="0">
                  <a:solidFill>
                    <a:srgbClr val="FFC000"/>
                  </a:solidFill>
                </a:endParaRPr>
              </a:p>
              <a:p>
                <a:pPr marL="0" indent="0" algn="just">
                  <a:lnSpc>
                    <a:spcPct val="150000"/>
                  </a:lnSpc>
                  <a:buNone/>
                </a:pPr>
                <a:r>
                  <a:rPr lang="zh-CN" altLang="en-US" dirty="0">
                    <a:solidFill>
                      <a:srgbClr val="FFC000"/>
                    </a:solidFill>
                  </a:rPr>
                  <a:t>且</a:t>
                </a:r>
                <a:r>
                  <a:rPr lang="zh-CN" altLang="en-US" dirty="0" smtClean="0">
                    <a:solidFill>
                      <a:schemeClr val="bg1"/>
                    </a:solidFill>
                  </a:rPr>
                  <a:t>其解为</a:t>
                </a:r>
                <a:r>
                  <a:rPr lang="en-US" altLang="zh-CN" dirty="0" smtClean="0">
                    <a:solidFill>
                      <a:schemeClr val="bg1"/>
                    </a:solidFill>
                  </a:rPr>
                  <a:t>: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sSub>
                      <m:sSub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dirty="0" smtClean="0">
                    <a:solidFill>
                      <a:schemeClr val="bg1"/>
                    </a:solidFill>
                  </a:rPr>
                  <a:t>+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</m:oMath>
                </a14:m>
                <a:r>
                  <a:rPr lang="en-US" altLang="zh-CN" dirty="0" smtClean="0">
                    <a:solidFill>
                      <a:schemeClr val="bg1"/>
                    </a:solidFill>
                  </a:rPr>
                  <a:t>+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sSub>
                      <m:sSubPr>
                        <m:ctrlPr>
                          <a:rPr lang="en-US" altLang="zh-CN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altLang="zh-CN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dirty="0" smtClean="0">
                    <a:solidFill>
                      <a:schemeClr val="bg1"/>
                    </a:solidFill>
                  </a:rPr>
                  <a:t> </a:t>
                </a:r>
                <a:r>
                  <a:rPr lang="zh-CN" altLang="en-US" dirty="0" smtClean="0">
                    <a:solidFill>
                      <a:schemeClr val="bg1"/>
                    </a:solidFill>
                  </a:rPr>
                  <a:t>。</a:t>
                </a:r>
                <a:endParaRPr lang="en-US" altLang="zh-CN" dirty="0" smtClean="0">
                  <a:solidFill>
                    <a:schemeClr val="bg1"/>
                  </a:solidFill>
                </a:endParaRPr>
              </a:p>
              <a:p>
                <a:pPr marL="0" indent="0" algn="just">
                  <a:lnSpc>
                    <a:spcPct val="150000"/>
                  </a:lnSpc>
                  <a:buNone/>
                </a:pPr>
                <a:r>
                  <a:rPr lang="zh-CN" altLang="en-US" dirty="0" smtClean="0">
                    <a:solidFill>
                      <a:schemeClr val="bg1"/>
                    </a:solidFill>
                  </a:rPr>
                  <a:t>其中</a:t>
                </a:r>
                <a:r>
                  <a:rPr lang="en-US" altLang="zh-CN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m=m</a:t>
                </a:r>
                <a:r>
                  <a:rPr lang="en-US" altLang="zh-CN" i="1" baseline="-25000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…</a:t>
                </a:r>
                <a:r>
                  <a:rPr lang="en-US" altLang="zh-CN" i="1" dirty="0" err="1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i="1" baseline="-250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zh-CN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m=</a:t>
                </a:r>
                <a:r>
                  <a:rPr lang="en-US" altLang="zh-CN" i="1" dirty="0" err="1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i="1" baseline="-250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zh-CN" i="1" dirty="0" err="1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i="1" baseline="-250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zh-CN" dirty="0" smtClean="0">
                    <a:solidFill>
                      <a:schemeClr val="bg1"/>
                    </a:solidFill>
                  </a:rPr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sSub>
                      <m:sSubPr>
                        <m:ctrlP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=1 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dirty="0">
                    <a:solidFill>
                      <a:schemeClr val="bg1"/>
                    </a:solidFill>
                  </a:rPr>
                  <a:t> 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altLang="zh-CN" i="1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=1,2,…,</a:t>
                </a:r>
                <a:r>
                  <a:rPr lang="en-US" altLang="zh-CN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en-US" altLang="zh-CN" i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857249"/>
                <a:ext cx="7886700" cy="5018618"/>
              </a:xfrm>
              <a:blipFill rotWithShape="0">
                <a:blip r:embed="rId3"/>
                <a:stretch>
                  <a:fillRect l="-1391" t="-243" r="-10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FD7DB-BCBB-4EDA-AE3F-286D6262D063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032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17501"/>
            <a:ext cx="7886700" cy="1325563"/>
          </a:xfrm>
        </p:spPr>
        <p:txBody>
          <a:bodyPr>
            <a:normAutofit/>
          </a:bodyPr>
          <a:lstStyle/>
          <a:p>
            <a:r>
              <a:rPr lang="zh-CN" altLang="en-US" sz="3600" dirty="0" smtClean="0">
                <a:solidFill>
                  <a:srgbClr val="FFC000"/>
                </a:solidFill>
              </a:rPr>
              <a:t>求解韩信点兵问题</a:t>
            </a:r>
            <a:r>
              <a:rPr lang="zh-CN" altLang="en-US" sz="3600" dirty="0" smtClean="0">
                <a:solidFill>
                  <a:schemeClr val="bg1"/>
                </a:solidFill>
              </a:rPr>
              <a:t>：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762000" y="1508126"/>
                <a:ext cx="7886700" cy="4848225"/>
              </a:xfrm>
            </p:spPr>
            <p:txBody>
              <a:bodyPr>
                <a:noAutofit/>
              </a:bodyPr>
              <a:lstStyle/>
              <a:p>
                <a:pPr marL="0" indent="0" algn="just">
                  <a:lnSpc>
                    <a:spcPct val="130000"/>
                  </a:lnSpc>
                  <a:buNone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altLang="zh-CN" sz="16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≡1 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𝑚𝑜𝑑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(5)</m:t>
                            </m:r>
                          </m:e>
                          <m:e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=5 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𝑚𝑜𝑑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(6)</m:t>
                            </m:r>
                          </m:e>
                          <m:e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=4 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𝑚𝑜𝑑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(7)</m:t>
                            </m:r>
                          </m:e>
                          <m:e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=10 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𝑚𝑜𝑑</m:t>
                            </m:r>
                            <m:r>
                              <a:rPr lang="en-US" altLang="zh-CN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(11)</m:t>
                            </m:r>
                          </m:e>
                        </m:eqArr>
                      </m:e>
                    </m:d>
                    <m:r>
                      <a:rPr lang="en-US" altLang="zh-CN" sz="16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zh-CN" altLang="en-US" sz="1600" dirty="0" smtClean="0">
                    <a:solidFill>
                      <a:schemeClr val="bg1"/>
                    </a:solidFill>
                  </a:rPr>
                  <a:t> </a:t>
                </a:r>
                <a:endParaRPr lang="en-US" altLang="zh-CN" sz="1600" dirty="0" smtClean="0">
                  <a:solidFill>
                    <a:schemeClr val="bg1"/>
                  </a:solidFill>
                </a:endParaRPr>
              </a:p>
              <a:p>
                <a:pPr marL="0" indent="0" algn="just">
                  <a:lnSpc>
                    <a:spcPct val="130000"/>
                  </a:lnSpc>
                  <a:buNone/>
                </a:pPr>
                <a:r>
                  <a:rPr lang="en-US" altLang="zh-CN" sz="16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1600" i="1" baseline="-25000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sz="16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=5,m</a:t>
                </a:r>
                <a:r>
                  <a:rPr lang="en-US" altLang="zh-CN" sz="1600" i="1" baseline="-25000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sz="16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=6,m</a:t>
                </a:r>
                <a:r>
                  <a:rPr lang="en-US" altLang="zh-CN" sz="1600" i="1" baseline="-25000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zh-CN" sz="16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=7,m</a:t>
                </a:r>
                <a:r>
                  <a:rPr lang="en-US" altLang="zh-CN" sz="1600" i="1" baseline="-25000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  <a:r>
                  <a:rPr lang="en-US" altLang="zh-CN" sz="16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=11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. </a:t>
                </a:r>
                <a:r>
                  <a:rPr lang="en-US" altLang="zh-CN" sz="16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altLang="zh-CN" sz="1600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sz="16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=1,b</a:t>
                </a:r>
                <a:r>
                  <a:rPr lang="en-US" altLang="zh-CN" sz="1600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sz="16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=5,b</a:t>
                </a:r>
                <a:r>
                  <a:rPr lang="en-US" altLang="zh-CN" sz="1600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zh-CN" sz="16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=4,b</a:t>
                </a:r>
                <a:r>
                  <a:rPr lang="en-US" altLang="zh-CN" sz="1600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  <a:r>
                  <a:rPr lang="en-US" altLang="zh-CN" sz="16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=10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.</a:t>
                </a:r>
              </a:p>
              <a:p>
                <a:pPr marL="0" indent="0" algn="just">
                  <a:lnSpc>
                    <a:spcPct val="130000"/>
                  </a:lnSpc>
                  <a:buNone/>
                </a:pPr>
                <a:r>
                  <a:rPr lang="en-US" altLang="zh-CN" sz="16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=5</a:t>
                </a:r>
                <a:r>
                  <a:rPr lang="en-US" altLang="zh-CN" sz="16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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6</a:t>
                </a:r>
                <a:r>
                  <a:rPr lang="en-US" altLang="zh-CN" sz="16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 </a:t>
                </a:r>
                <a:r>
                  <a:rPr lang="en-US" altLang="zh-CN" sz="16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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7</a:t>
                </a:r>
                <a:r>
                  <a:rPr lang="en-US" altLang="zh-CN" sz="16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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11=2310</a:t>
                </a:r>
              </a:p>
              <a:p>
                <a:pPr marL="0" indent="0" algn="just">
                  <a:lnSpc>
                    <a:spcPct val="130000"/>
                  </a:lnSpc>
                  <a:buNone/>
                </a:pPr>
                <a:r>
                  <a:rPr lang="en-US" altLang="zh-CN" sz="16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1600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=6</a:t>
                </a:r>
                <a:r>
                  <a:rPr lang="en-US" altLang="zh-CN" sz="16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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7</a:t>
                </a:r>
                <a:r>
                  <a:rPr lang="en-US" altLang="zh-CN" sz="16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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11=462, </a:t>
                </a:r>
                <a:r>
                  <a:rPr lang="en-US" altLang="zh-CN" sz="16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1600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=5</a:t>
                </a:r>
                <a:r>
                  <a:rPr lang="en-US" altLang="zh-CN" sz="16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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7</a:t>
                </a:r>
                <a:r>
                  <a:rPr lang="en-US" altLang="zh-CN" sz="16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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11=385, </a:t>
                </a:r>
              </a:p>
              <a:p>
                <a:pPr marL="0" indent="0" algn="just">
                  <a:lnSpc>
                    <a:spcPct val="130000"/>
                  </a:lnSpc>
                  <a:buNone/>
                </a:pPr>
                <a:r>
                  <a:rPr lang="en-US" altLang="zh-CN" sz="16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1600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=5</a:t>
                </a:r>
                <a:r>
                  <a:rPr lang="en-US" altLang="zh-CN" sz="1600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 </a:t>
                </a:r>
                <a:r>
                  <a:rPr lang="en-US" altLang="zh-CN" sz="16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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6</a:t>
                </a:r>
                <a:r>
                  <a:rPr lang="en-US" altLang="zh-CN" sz="16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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11=330, </a:t>
                </a:r>
                <a:r>
                  <a:rPr lang="en-US" altLang="zh-CN" sz="16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1600" i="1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=5</a:t>
                </a:r>
                <a:r>
                  <a:rPr lang="en-US" altLang="zh-CN" sz="16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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6</a:t>
                </a:r>
                <a:r>
                  <a:rPr lang="en-US" altLang="zh-CN" sz="1600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 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7=210.</a:t>
                </a:r>
              </a:p>
              <a:p>
                <a:pPr marL="0" indent="0" algn="just">
                  <a:lnSpc>
                    <a:spcPct val="130000"/>
                  </a:lnSpc>
                  <a:buNone/>
                </a:pPr>
                <a:r>
                  <a:rPr lang="zh-CN" altLang="en-US" sz="1600" dirty="0">
                    <a:solidFill>
                      <a:schemeClr val="bg1"/>
                    </a:solidFill>
                  </a:rPr>
                  <a:t>根据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sSub>
                      <m:sSubPr>
                        <m:ctrlP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=1 </m:t>
                    </m:r>
                    <m:r>
                      <a:rPr lang="en-US" altLang="zh-CN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zh-CN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1600" dirty="0">
                    <a:solidFill>
                      <a:schemeClr val="bg1"/>
                    </a:solidFill>
                  </a:rPr>
                  <a:t>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=&gt;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60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altLang="zh-CN" sz="16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=3, </m:t>
                    </m:r>
                    <m:sSubSup>
                      <m:sSubSupPr>
                        <m:ctrlP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altLang="zh-CN" sz="16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=1, </m:t>
                    </m:r>
                    <m:sSubSup>
                      <m:sSubSupPr>
                        <m:ctrlP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  <m:sup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altLang="zh-CN" sz="16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=1, </m:t>
                    </m:r>
                    <m:sSubSup>
                      <m:sSubSupPr>
                        <m:ctrlP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  <m:sup>
                        <m:r>
                          <a:rPr lang="en-US" altLang="zh-CN" sz="16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altLang="zh-CN" sz="16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zh-CN" sz="1600" dirty="0" smtClean="0">
                  <a:solidFill>
                    <a:schemeClr val="bg1"/>
                  </a:solidFill>
                </a:endParaRPr>
              </a:p>
              <a:p>
                <a:pPr marL="0" indent="0" algn="just">
                  <a:lnSpc>
                    <a:spcPct val="130000"/>
                  </a:lnSpc>
                  <a:buNone/>
                </a:pPr>
                <a:r>
                  <a:rPr lang="zh-CN" altLang="en-US" sz="1600" dirty="0" smtClean="0">
                    <a:solidFill>
                      <a:schemeClr val="bg1"/>
                    </a:solidFill>
                  </a:rPr>
                  <a:t>代入：</a:t>
                </a:r>
                <a:r>
                  <a:rPr lang="en-US" altLang="zh-CN" sz="1600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sSub>
                      <m:sSubPr>
                        <m:ctrlP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1600" dirty="0">
                    <a:solidFill>
                      <a:schemeClr val="bg1"/>
                    </a:solidFill>
                  </a:rPr>
                  <a:t>+</a:t>
                </a:r>
                <a14:m>
                  <m:oMath xmlns:m="http://schemas.openxmlformats.org/officeDocument/2006/math">
                    <m:r>
                      <a:rPr lang="en-US" altLang="zh-CN" sz="16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</m:oMath>
                </a14:m>
                <a:r>
                  <a:rPr lang="en-US" altLang="zh-CN" sz="1600" dirty="0">
                    <a:solidFill>
                      <a:schemeClr val="bg1"/>
                    </a:solidFill>
                  </a:rPr>
                  <a:t>+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1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1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altLang="zh-CN" sz="1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sSub>
                      <m:sSubPr>
                        <m:ctrlPr>
                          <a:rPr lang="en-US" altLang="zh-CN" sz="1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sz="1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altLang="zh-CN" sz="1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1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sz="16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6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zh-CN" sz="16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6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16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1600" dirty="0">
                    <a:solidFill>
                      <a:schemeClr val="bg1"/>
                    </a:solidFill>
                  </a:rPr>
                  <a:t> 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=2111 mod(2310)</a:t>
                </a:r>
              </a:p>
              <a:p>
                <a:pPr marL="0" indent="0" algn="just">
                  <a:lnSpc>
                    <a:spcPct val="130000"/>
                  </a:lnSpc>
                  <a:buNone/>
                </a:pPr>
                <a:r>
                  <a:rPr lang="zh-CN" altLang="en-US" sz="1600" dirty="0" smtClean="0">
                    <a:solidFill>
                      <a:schemeClr val="bg1"/>
                    </a:solidFill>
                  </a:rPr>
                  <a:t>即共有</a:t>
                </a:r>
                <a:r>
                  <a:rPr lang="en-US" altLang="zh-CN" sz="1600" dirty="0" smtClean="0">
                    <a:solidFill>
                      <a:schemeClr val="bg1"/>
                    </a:solidFill>
                  </a:rPr>
                  <a:t>2111</a:t>
                </a:r>
                <a:r>
                  <a:rPr lang="zh-CN" altLang="en-US" sz="1600" dirty="0" smtClean="0">
                    <a:solidFill>
                      <a:schemeClr val="bg1"/>
                    </a:solidFill>
                  </a:rPr>
                  <a:t>个士兵。</a:t>
                </a:r>
                <a:endParaRPr lang="en-US" altLang="zh-CN" sz="1600" dirty="0" smtClean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0" y="1508126"/>
                <a:ext cx="7886700" cy="4848225"/>
              </a:xfrm>
              <a:blipFill rotWithShape="0">
                <a:blip r:embed="rId2"/>
                <a:stretch>
                  <a:fillRect l="-3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A926-E88E-48B4-AFB4-FB26C16BE096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9069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 smtClean="0">
                <a:solidFill>
                  <a:srgbClr val="FFC000"/>
                </a:solidFill>
              </a:rPr>
              <a:t>利用中国剩余定理求解大的幂次数</a:t>
            </a:r>
            <a:endParaRPr lang="zh-CN" altLang="en-US" sz="2800" dirty="0">
              <a:solidFill>
                <a:srgbClr val="FFC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976438"/>
                <a:ext cx="7886700" cy="4509029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lnSpc>
                    <a:spcPct val="130000"/>
                  </a:lnSpc>
                  <a:buNone/>
                </a:pPr>
                <a:r>
                  <a:rPr lang="zh-CN" altLang="en-US" dirty="0" smtClean="0">
                    <a:solidFill>
                      <a:schemeClr val="bg1"/>
                    </a:solidFill>
                  </a:rPr>
                  <a:t>求  </a:t>
                </a:r>
                <a:r>
                  <a:rPr lang="en-US" altLang="zh-CN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altLang="zh-CN" dirty="0" smtClean="0">
                    <a:solidFill>
                      <a:schemeClr val="bg1"/>
                    </a:solidFill>
                  </a:rPr>
                  <a:t>=2</a:t>
                </a:r>
                <a:r>
                  <a:rPr lang="en-US" altLang="zh-CN" baseline="30000" dirty="0" smtClean="0">
                    <a:solidFill>
                      <a:schemeClr val="bg1"/>
                    </a:solidFill>
                  </a:rPr>
                  <a:t>1000000 </a:t>
                </a:r>
                <a:r>
                  <a:rPr lang="en-US" altLang="zh-CN" dirty="0" smtClean="0">
                    <a:solidFill>
                      <a:schemeClr val="bg1"/>
                    </a:solidFill>
                  </a:rPr>
                  <a:t>mod(77)</a:t>
                </a:r>
              </a:p>
              <a:p>
                <a:pPr marL="0" indent="0">
                  <a:lnSpc>
                    <a:spcPct val="130000"/>
                  </a:lnSpc>
                  <a:buNone/>
                </a:pPr>
                <a:r>
                  <a:rPr lang="zh-CN" altLang="en-US" dirty="0" smtClean="0">
                    <a:solidFill>
                      <a:srgbClr val="FFC000"/>
                    </a:solidFill>
                  </a:rPr>
                  <a:t>解</a:t>
                </a:r>
                <a:r>
                  <a:rPr lang="en-US" altLang="zh-CN" dirty="0" smtClean="0">
                    <a:solidFill>
                      <a:schemeClr val="bg1"/>
                    </a:solidFill>
                  </a:rPr>
                  <a:t>:  77=7</a:t>
                </a:r>
                <a:r>
                  <a:rPr lang="zh-CN" altLang="en-US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</a:t>
                </a:r>
                <a:r>
                  <a:rPr lang="en-US" altLang="zh-CN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11, </a:t>
                </a:r>
                <a:r>
                  <a:rPr lang="zh-CN" altLang="en-US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求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x</a:t>
                </a:r>
                <a:r>
                  <a:rPr lang="zh-CN" altLang="en-US" dirty="0" smtClean="0">
                    <a:solidFill>
                      <a:schemeClr val="bg1"/>
                    </a:solidFill>
                    <a:sym typeface="Symbol" panose="05050102010706020507" pitchFamily="18" charset="2"/>
                  </a:rPr>
                  <a:t>等价于求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eqArrPr>
                          <m:e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𝑥</m:t>
                            </m:r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sym typeface="Symbol" panose="05050102010706020507" pitchFamily="18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sym typeface="Symbol" panose="05050102010706020507" pitchFamily="18" charset="2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sym typeface="Symbol" panose="05050102010706020507" pitchFamily="18" charset="2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 </m:t>
                            </m:r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𝑚𝑜𝑑</m:t>
                            </m:r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(7)</m:t>
                            </m:r>
                          </m:e>
                          <m:e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𝑚𝑜𝑑</m:t>
                            </m:r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(11)</m:t>
                            </m:r>
                          </m:e>
                        </m:eqArr>
                      </m:e>
                    </m:d>
                  </m:oMath>
                </a14:m>
                <a:endParaRPr lang="en-US" altLang="zh-CN" dirty="0" smtClean="0">
                  <a:solidFill>
                    <a:schemeClr val="bg1"/>
                  </a:solidFill>
                  <a:sym typeface="Symbol" panose="05050102010706020507" pitchFamily="18" charset="2"/>
                </a:endParaRPr>
              </a:p>
              <a:p>
                <a:pPr marL="0" indent="0">
                  <a:lnSpc>
                    <a:spcPct val="130000"/>
                  </a:lnSpc>
                  <a:buNone/>
                </a:pPr>
                <a:r>
                  <a:rPr lang="zh-CN" altLang="en-US" dirty="0" smtClean="0">
                    <a:solidFill>
                      <a:schemeClr val="bg1"/>
                    </a:solidFill>
                  </a:rPr>
                  <a:t>由</a:t>
                </a:r>
                <a:r>
                  <a:rPr lang="en-US" altLang="zh-CN" dirty="0" smtClean="0">
                    <a:solidFill>
                      <a:schemeClr val="bg1"/>
                    </a:solidFill>
                  </a:rPr>
                  <a:t>Euler</a:t>
                </a:r>
                <a:r>
                  <a:rPr lang="zh-CN" altLang="en-US" dirty="0" smtClean="0">
                    <a:solidFill>
                      <a:schemeClr val="bg1"/>
                    </a:solidFill>
                  </a:rPr>
                  <a:t>定理，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zh-CN" altLang="en-US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(7)</m:t>
                        </m:r>
                      </m:sup>
                    </m:sSup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=1 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d>
                      <m:d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e>
                    </m:d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;</m:t>
                    </m:r>
                    <m:sSup>
                      <m:sSupPr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𝜑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11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sup>
                    </m:sSup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=1 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d>
                      <m:dPr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11</m:t>
                        </m:r>
                      </m:e>
                    </m:d>
                  </m:oMath>
                </a14:m>
                <a:r>
                  <a:rPr lang="en-US" altLang="zh-CN" dirty="0" smtClean="0">
                    <a:solidFill>
                      <a:schemeClr val="bg1"/>
                    </a:solidFill>
                  </a:rPr>
                  <a:t>;</a:t>
                </a:r>
              </a:p>
              <a:p>
                <a:pPr marL="0" indent="0">
                  <a:lnSpc>
                    <a:spcPct val="130000"/>
                  </a:lnSpc>
                  <a:buNone/>
                </a:pPr>
                <a:r>
                  <a:rPr lang="zh-CN" altLang="en-US" dirty="0" smtClean="0">
                    <a:solidFill>
                      <a:schemeClr val="bg1"/>
                    </a:solidFill>
                  </a:rPr>
                  <a:t>因此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1000000</m:t>
                        </m:r>
                      </m:sup>
                    </m:sSup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（"/>
                            <m:endChr m:val="）"/>
                            <m:ctrlPr>
                              <a:rPr lang="zh-CN" alt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altLang="zh-CN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</m:t>
                    </m:r>
                    <m:sSup>
                      <m:sSupPr>
                        <m:ctrlPr>
                          <a:rPr lang="zh-CN" alt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=2 </m:t>
                    </m:r>
                    <m:r>
                      <a:rPr lang="en-US" altLang="zh-CN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d>
                      <m:dPr>
                        <m:ctrlP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e>
                    </m:d>
                  </m:oMath>
                </a14:m>
                <a:endParaRPr lang="en-US" altLang="zh-CN" b="0" dirty="0" smtClean="0">
                  <a:solidFill>
                    <a:schemeClr val="bg1"/>
                  </a:solidFill>
                </a:endParaRPr>
              </a:p>
              <a:p>
                <a:pPr marL="0" indent="0">
                  <a:lnSpc>
                    <a:spcPct val="130000"/>
                  </a:lnSpc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1000000</m:t>
                        </m:r>
                      </m:sup>
                    </m:sSup>
                  </m:oMath>
                </a14:m>
                <a:r>
                  <a:rPr lang="en-US" altLang="zh-CN" dirty="0" smtClean="0">
                    <a:solidFill>
                      <a:schemeClr val="bg1"/>
                    </a:solidFill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US" altLang="zh-CN" i="1" dirty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dirty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(2</m:t>
                            </m:r>
                          </m:e>
                          <m:sup>
                            <m:r>
                              <a:rPr lang="en-US" altLang="zh-CN" b="0" i="1" dirty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10</m:t>
                            </m:r>
                          </m:sup>
                        </m:sSup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altLang="zh-CN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100000</m:t>
                        </m:r>
                      </m:sup>
                    </m:sSup>
                    <m:r>
                      <a:rPr lang="en-US" altLang="zh-CN" b="0" i="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=1 </m:t>
                    </m:r>
                    <m:r>
                      <m:rPr>
                        <m:sty m:val="p"/>
                      </m:rPr>
                      <a:rPr lang="en-US" altLang="zh-CN" b="0" i="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mod</m:t>
                    </m:r>
                    <m:r>
                      <a:rPr lang="en-US" altLang="zh-CN" b="0" i="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(11)</m:t>
                    </m:r>
                  </m:oMath>
                </a14:m>
                <a:endParaRPr lang="en-US" altLang="zh-CN" dirty="0" smtClean="0">
                  <a:solidFill>
                    <a:schemeClr val="bg1"/>
                  </a:solidFill>
                </a:endParaRPr>
              </a:p>
              <a:p>
                <a:pPr marL="0" indent="0">
                  <a:lnSpc>
                    <a:spcPct val="130000"/>
                  </a:lnSpc>
                  <a:buNone/>
                </a:pPr>
                <a:r>
                  <a:rPr lang="zh-CN" altLang="en-US" dirty="0" smtClean="0">
                    <a:solidFill>
                      <a:schemeClr val="bg1"/>
                    </a:solidFill>
                  </a:rPr>
                  <a:t>运用中国余数定理，可以求得</a:t>
                </a:r>
                <a:r>
                  <a:rPr lang="en-US" altLang="zh-CN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altLang="zh-CN" dirty="0" smtClean="0">
                    <a:solidFill>
                      <a:schemeClr val="bg1"/>
                    </a:solidFill>
                  </a:rPr>
                  <a:t>=23 (mod 77)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976438"/>
                <a:ext cx="7886700" cy="4509029"/>
              </a:xfrm>
              <a:blipFill rotWithShape="0">
                <a:blip r:embed="rId2"/>
                <a:stretch>
                  <a:fillRect l="-1391" t="-13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2B6B0-62B7-4F50-9C78-B937380D7B52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9373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FF00"/>
                </a:solidFill>
              </a:rPr>
              <a:t>三、密码算法中的大数计算</a:t>
            </a:r>
            <a:endParaRPr lang="zh-CN" altLang="en-US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5"/>
                <a:ext cx="7886700" cy="147955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altLang="zh-CN" dirty="0" smtClean="0">
                    <a:solidFill>
                      <a:schemeClr val="bg1"/>
                    </a:solidFill>
                  </a:rPr>
                  <a:t> </a:t>
                </a:r>
                <a:r>
                  <a:rPr lang="en-US" altLang="zh-CN" i="1" dirty="0" err="1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i="1" baseline="30000" dirty="0" err="1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altLang="zh-CN" dirty="0" err="1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altLang="zh-CN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)=?</a:t>
                </a:r>
              </a:p>
              <a:p>
                <a:endParaRPr lang="en-US" altLang="zh-CN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sup>
                    </m:sSup>
                    <m:r>
                      <m:rPr>
                        <m:sty m:val="p"/>
                      </m:rPr>
                      <a:rPr lang="en-US" altLang="zh-CN" b="0" i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mod</m:t>
                    </m:r>
                    <m:d>
                      <m:dPr>
                        <m:ctrlPr>
                          <a:rPr lang="en-US" altLang="zh-CN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</m:d>
                    <m:r>
                      <a:rPr lang="en-US" altLang="zh-CN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altLang="zh-CN" b="0" i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b="0" i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mod</m:t>
                    </m:r>
                    <m:r>
                      <a:rPr lang="en-US" altLang="zh-CN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altLang="zh-CN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)•</m:t>
                    </m:r>
                  </m:oMath>
                </a14:m>
                <a:r>
                  <a:rPr lang="en-US" altLang="zh-CN" dirty="0">
                    <a:solidFill>
                      <a:srgbClr val="FFC000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altLang="zh-CN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mod</m:t>
                    </m:r>
                    <m:r>
                      <a:rPr lang="en-US" altLang="zh-CN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altLang="zh-CN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)•</m:t>
                    </m:r>
                  </m:oMath>
                </a14:m>
                <a:r>
                  <a:rPr lang="en-US" altLang="zh-CN" dirty="0">
                    <a:solidFill>
                      <a:srgbClr val="FFC000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altLang="zh-CN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mod</m:t>
                    </m:r>
                    <m:r>
                      <a:rPr lang="en-US" altLang="zh-CN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altLang="zh-CN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)•</m:t>
                    </m:r>
                  </m:oMath>
                </a14:m>
                <a:r>
                  <a:rPr lang="en-US" altLang="zh-CN" dirty="0" smtClean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…</a:t>
                </a:r>
              </a:p>
              <a:p>
                <a:pPr marL="0" indent="0">
                  <a:buNone/>
                </a:pPr>
                <a:endParaRPr lang="zh-CN" alt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5"/>
                <a:ext cx="7886700" cy="1479550"/>
              </a:xfrm>
              <a:blipFill rotWithShape="0">
                <a:blip r:embed="rId2"/>
                <a:stretch>
                  <a:fillRect l="-1391" t="-9877" r="-850" b="-4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3E6D8-03FC-4407-970B-C819CB28BFA8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18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1392506" y="4585558"/>
                <a:ext cx="61703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81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d>
                      <m:d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7</m:t>
                        </m:r>
                      </m:e>
                    </m:d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dirty="0" smtClean="0">
                    <a:solidFill>
                      <a:schemeClr val="bg1"/>
                    </a:solidFill>
                  </a:rPr>
                  <a:t>81mod(7)•81mod(7)•81mod(7)=4•4•4mod(7)=1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2506" y="4585558"/>
                <a:ext cx="6170344" cy="369332"/>
              </a:xfrm>
              <a:prstGeom prst="rect">
                <a:avLst/>
              </a:prstGeom>
              <a:blipFill rotWithShape="0">
                <a:blip r:embed="rId3"/>
                <a:stretch>
                  <a:fillRect t="-8197" r="-99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8"/>
          <p:cNvSpPr txBox="1"/>
          <p:nvPr/>
        </p:nvSpPr>
        <p:spPr>
          <a:xfrm>
            <a:off x="820887" y="38992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FFF00"/>
                </a:solidFill>
              </a:rPr>
              <a:t>例：</a:t>
            </a:r>
            <a:endParaRPr lang="zh-CN" altLang="en-US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3055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i="1" baseline="30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)=? </a:t>
            </a:r>
            <a:r>
              <a:rPr lang="en-US" altLang="zh-CN" i="1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很大的情况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3E6D8-03FC-4407-970B-C819CB28BFA8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19</a:t>
            </a:fld>
            <a:endParaRPr lang="zh-CN" altLang="en-US"/>
          </a:p>
        </p:txBody>
      </p:sp>
      <p:pic>
        <p:nvPicPr>
          <p:cNvPr id="2050" name="Picture 2" descr="http://www.doachieveit.cn/usr/uploads/2019/03/127916292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75" y="1999457"/>
            <a:ext cx="575310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5448300" y="1506022"/>
            <a:ext cx="1289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</a:t>
            </a:r>
            <a:r>
              <a:rPr lang="zh-CN" altLang="en-US" dirty="0" smtClean="0">
                <a:solidFill>
                  <a:srgbClr val="FFC000"/>
                </a:solidFill>
              </a:rPr>
              <a:t>为</a:t>
            </a:r>
            <a:r>
              <a:rPr lang="en-US" altLang="zh-CN" dirty="0" smtClean="0">
                <a:solidFill>
                  <a:srgbClr val="FFC000"/>
                </a:solidFill>
              </a:rPr>
              <a:t>0</a:t>
            </a:r>
            <a:r>
              <a:rPr lang="zh-CN" altLang="en-US" dirty="0" smtClean="0">
                <a:solidFill>
                  <a:srgbClr val="FFC000"/>
                </a:solidFill>
              </a:rPr>
              <a:t>或者</a:t>
            </a:r>
            <a:r>
              <a:rPr lang="en-US" altLang="zh-CN" dirty="0" smtClean="0">
                <a:solidFill>
                  <a:srgbClr val="FFC000"/>
                </a:solidFill>
              </a:rPr>
              <a:t>1</a:t>
            </a:r>
            <a:endParaRPr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8" name="直接箭头连接符 7"/>
          <p:cNvCxnSpPr>
            <a:stCxn id="6" idx="1"/>
          </p:cNvCxnSpPr>
          <p:nvPr/>
        </p:nvCxnSpPr>
        <p:spPr>
          <a:xfrm flipH="1">
            <a:off x="4933950" y="1690688"/>
            <a:ext cx="514350" cy="376237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6457950" y="3199815"/>
            <a:ext cx="245745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FFC000"/>
                </a:solidFill>
              </a:rPr>
              <a:t>可以看出我们的循环次数已经大大减少（循环</a:t>
            </a:r>
            <a:r>
              <a:rPr lang="zh-CN" altLang="en-US" dirty="0" smtClean="0">
                <a:solidFill>
                  <a:srgbClr val="FFC000"/>
                </a:solidFill>
              </a:rPr>
              <a:t>次数</a:t>
            </a:r>
            <a:r>
              <a:rPr lang="zh-CN" altLang="en-US" dirty="0">
                <a:solidFill>
                  <a:srgbClr val="FFC000"/>
                </a:solidFill>
              </a:rPr>
              <a:t>为</a:t>
            </a:r>
            <a:r>
              <a:rPr lang="en-US" altLang="zh-CN" dirty="0" smtClean="0">
                <a:solidFill>
                  <a:srgbClr val="FFC000"/>
                </a:solidFill>
              </a:rPr>
              <a:t>b</a:t>
            </a:r>
            <a:r>
              <a:rPr lang="zh-CN" altLang="en-US" dirty="0">
                <a:solidFill>
                  <a:srgbClr val="FFC000"/>
                </a:solidFill>
              </a:rPr>
              <a:t>的二进制长度</a:t>
            </a:r>
            <a:r>
              <a:rPr lang="zh-CN" altLang="en-US" dirty="0" smtClean="0">
                <a:solidFill>
                  <a:srgbClr val="FFC000"/>
                </a:solidFill>
              </a:rPr>
              <a:t>）；</a:t>
            </a:r>
            <a:endParaRPr lang="en-US" altLang="zh-CN" dirty="0" smtClean="0">
              <a:solidFill>
                <a:srgbClr val="FFC000"/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rgbClr val="FFC000"/>
                </a:solidFill>
              </a:rPr>
              <a:t>同时</a:t>
            </a:r>
            <a:r>
              <a:rPr lang="zh-CN" altLang="en-US" dirty="0">
                <a:solidFill>
                  <a:srgbClr val="FFC000"/>
                </a:solidFill>
              </a:rPr>
              <a:t>在内部计算的</a:t>
            </a:r>
            <a:r>
              <a:rPr lang="zh-CN" altLang="en-US" dirty="0" smtClean="0">
                <a:solidFill>
                  <a:srgbClr val="FFC000"/>
                </a:solidFill>
              </a:rPr>
              <a:t>时候也</a:t>
            </a:r>
            <a:r>
              <a:rPr lang="zh-CN" altLang="en-US" dirty="0">
                <a:solidFill>
                  <a:srgbClr val="FFC000"/>
                </a:solidFill>
              </a:rPr>
              <a:t>时刻保证参与运算的数不会大于模数</a:t>
            </a:r>
            <a:r>
              <a:rPr lang="en-US" altLang="zh-CN" dirty="0" smtClean="0">
                <a:solidFill>
                  <a:srgbClr val="FFC000"/>
                </a:solidFill>
              </a:rPr>
              <a:t>p</a:t>
            </a:r>
            <a:r>
              <a:rPr lang="zh-CN" altLang="en-US" dirty="0" smtClean="0">
                <a:solidFill>
                  <a:srgbClr val="FFC000"/>
                </a:solidFill>
              </a:rPr>
              <a:t>。</a:t>
            </a:r>
            <a:endParaRPr lang="zh-CN" altLang="en-US" dirty="0">
              <a:solidFill>
                <a:srgbClr val="FFC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/>
              <p:cNvSpPr txBox="1"/>
              <p:nvPr/>
            </p:nvSpPr>
            <p:spPr>
              <a:xfrm>
                <a:off x="2226659" y="6330343"/>
                <a:ext cx="2964466" cy="39113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altLang="zh-CN" b="0" i="1" smtClean="0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</m:sup>
                        </m:sSup>
                      </m:e>
                    </m:d>
                    <m:r>
                      <a:rPr lang="en-US" altLang="zh-CN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i="1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altLang="zh-CN" i="1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altLang="zh-CN" i="1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altLang="zh-CN" i="1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</m:sSup>
                          </m:sup>
                        </m:sSup>
                        <m:r>
                          <a:rPr lang="en-US" altLang="zh-CN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 )</m:t>
                        </m:r>
                        <m:r>
                          <m:rPr>
                            <m:nor/>
                          </m:rPr>
                          <a:rPr lang="zh-CN" altLang="en-US" dirty="0">
                            <a:solidFill>
                              <a:srgbClr val="FFC000"/>
                            </a:solidFill>
                          </a:rPr>
                          <m:t> 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zh-CN" dirty="0" smtClean="0">
                    <a:solidFill>
                      <a:srgbClr val="FFC000"/>
                    </a:solidFill>
                  </a:rPr>
                  <a:t>=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altLang="zh-CN" b="0" i="1" dirty="0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zh-CN" altLang="en-US" dirty="0">
                  <a:solidFill>
                    <a:srgbClr val="FFC000"/>
                  </a:solidFill>
                </a:endParaRPr>
              </a:p>
            </p:txBody>
          </p:sp>
        </mc:Choice>
        <mc:Fallback xmlns="">
          <p:sp>
            <p:nvSpPr>
              <p:cNvPr id="11" name="文本框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6659" y="6330343"/>
                <a:ext cx="2964466" cy="391133"/>
              </a:xfrm>
              <a:prstGeom prst="rect">
                <a:avLst/>
              </a:prstGeom>
              <a:blipFill rotWithShape="0">
                <a:blip r:embed="rId3"/>
                <a:stretch>
                  <a:fillRect b="-323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任意多边形 13"/>
          <p:cNvSpPr/>
          <p:nvPr/>
        </p:nvSpPr>
        <p:spPr>
          <a:xfrm>
            <a:off x="4829175" y="5905500"/>
            <a:ext cx="578148" cy="532400"/>
          </a:xfrm>
          <a:custGeom>
            <a:avLst/>
            <a:gdLst>
              <a:gd name="connsiteX0" fmla="*/ 0 w 578148"/>
              <a:gd name="connsiteY0" fmla="*/ 0 h 532400"/>
              <a:gd name="connsiteX1" fmla="*/ 561975 w 578148"/>
              <a:gd name="connsiteY1" fmla="*/ 200025 h 532400"/>
              <a:gd name="connsiteX2" fmla="*/ 428625 w 578148"/>
              <a:gd name="connsiteY2" fmla="*/ 514350 h 532400"/>
              <a:gd name="connsiteX3" fmla="*/ 457200 w 578148"/>
              <a:gd name="connsiteY3" fmla="*/ 466725 h 53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148" h="532400">
                <a:moveTo>
                  <a:pt x="0" y="0"/>
                </a:moveTo>
                <a:cubicBezTo>
                  <a:pt x="245269" y="57150"/>
                  <a:pt x="490538" y="114300"/>
                  <a:pt x="561975" y="200025"/>
                </a:cubicBezTo>
                <a:cubicBezTo>
                  <a:pt x="633412" y="285750"/>
                  <a:pt x="446087" y="469900"/>
                  <a:pt x="428625" y="514350"/>
                </a:cubicBezTo>
                <a:cubicBezTo>
                  <a:pt x="411163" y="558800"/>
                  <a:pt x="434181" y="512762"/>
                  <a:pt x="457200" y="466725"/>
                </a:cubicBezTo>
              </a:path>
            </a:pathLst>
          </a:custGeom>
          <a:noFill/>
          <a:ln>
            <a:solidFill>
              <a:srgbClr val="92D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752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主要内容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14425" y="2551907"/>
            <a:ext cx="7400925" cy="29432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3200" dirty="0" smtClean="0">
                <a:solidFill>
                  <a:srgbClr val="FFFF00"/>
                </a:solidFill>
              </a:rPr>
              <a:t>一、素数、素数性质 、大素数生成方法；</a:t>
            </a:r>
            <a:endParaRPr lang="en-US" altLang="zh-CN" sz="3200" dirty="0" smtClean="0">
              <a:solidFill>
                <a:srgbClr val="FFFF00"/>
              </a:solidFill>
            </a:endParaRPr>
          </a:p>
          <a:p>
            <a:endParaRPr lang="en-US" altLang="zh-CN" sz="3200" dirty="0" smtClean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zh-CN" altLang="en-US" sz="3200" dirty="0" smtClean="0">
                <a:solidFill>
                  <a:srgbClr val="FFFF00"/>
                </a:solidFill>
              </a:rPr>
              <a:t>二、同余、中国剩余定理；</a:t>
            </a:r>
            <a:endParaRPr lang="en-US" altLang="zh-CN" sz="3200" dirty="0" smtClean="0">
              <a:solidFill>
                <a:srgbClr val="FFFF00"/>
              </a:solidFill>
            </a:endParaRPr>
          </a:p>
          <a:p>
            <a:endParaRPr lang="en-US" altLang="zh-CN" sz="3200" dirty="0" smtClean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zh-CN" altLang="en-US" sz="3200" dirty="0" smtClean="0">
                <a:solidFill>
                  <a:srgbClr val="FFFF00"/>
                </a:solidFill>
              </a:rPr>
              <a:t>三、密码算法中的大数计算方法</a:t>
            </a:r>
            <a:endParaRPr lang="en-US" altLang="zh-CN" sz="3200" dirty="0" smtClean="0">
              <a:solidFill>
                <a:srgbClr val="FFFF00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2CA03-86BD-47D2-98B3-A3CFEEE7CDC6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92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FFFF00"/>
                </a:solidFill>
              </a:rPr>
              <a:t>欧几里</a:t>
            </a:r>
            <a:r>
              <a:rPr lang="zh-CN" altLang="en-US" dirty="0" smtClean="0">
                <a:solidFill>
                  <a:srgbClr val="FFFF00"/>
                </a:solidFill>
              </a:rPr>
              <a:t>得（</a:t>
            </a:r>
            <a:r>
              <a:rPr lang="en-US" altLang="zh-CN" dirty="0" smtClean="0">
                <a:solidFill>
                  <a:srgbClr val="FFFF00"/>
                </a:solidFill>
              </a:rPr>
              <a:t>Euclid</a:t>
            </a:r>
            <a:r>
              <a:rPr lang="zh-CN" altLang="en-US" dirty="0" smtClean="0">
                <a:solidFill>
                  <a:srgbClr val="FFFF00"/>
                </a:solidFill>
              </a:rPr>
              <a:t>）算法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4349" y="1514695"/>
            <a:ext cx="8391525" cy="1781621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zh-CN" altLang="en-US" sz="2400" dirty="0">
                <a:solidFill>
                  <a:schemeClr val="bg1"/>
                </a:solidFill>
              </a:rPr>
              <a:t>欧几里得算法又称</a:t>
            </a:r>
            <a:r>
              <a:rPr lang="zh-CN" altLang="en-US" sz="2400" dirty="0">
                <a:solidFill>
                  <a:srgbClr val="FFFF00"/>
                </a:solidFill>
              </a:rPr>
              <a:t>辗转相除法</a:t>
            </a:r>
            <a:r>
              <a:rPr lang="zh-CN" altLang="en-US" sz="2400" dirty="0">
                <a:solidFill>
                  <a:schemeClr val="bg1"/>
                </a:solidFill>
              </a:rPr>
              <a:t>，是指用于计算两个非负整数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400" dirty="0" smtClean="0">
                <a:solidFill>
                  <a:schemeClr val="bg1"/>
                </a:solidFill>
              </a:rPr>
              <a:t>、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sz="2400" dirty="0">
                <a:solidFill>
                  <a:schemeClr val="bg1"/>
                </a:solidFill>
              </a:rPr>
              <a:t>的最大公约数</a:t>
            </a:r>
            <a:r>
              <a:rPr lang="zh-CN" altLang="en-US" sz="2400" dirty="0" smtClean="0">
                <a:solidFill>
                  <a:schemeClr val="bg1"/>
                </a:solidFill>
              </a:rPr>
              <a:t>。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 algn="just"/>
            <a:r>
              <a:rPr lang="zh-CN" altLang="en-US" sz="2400" dirty="0" smtClean="0">
                <a:solidFill>
                  <a:schemeClr val="bg1"/>
                </a:solidFill>
              </a:rPr>
              <a:t>应用</a:t>
            </a:r>
            <a:r>
              <a:rPr lang="zh-CN" altLang="en-US" sz="2400" dirty="0">
                <a:solidFill>
                  <a:schemeClr val="bg1"/>
                </a:solidFill>
              </a:rPr>
              <a:t>领域有数学和计算机两个方面。计算公式</a:t>
            </a:r>
            <a:r>
              <a:rPr lang="en-US" altLang="zh-CN" sz="2400" dirty="0" err="1">
                <a:solidFill>
                  <a:schemeClr val="bg1"/>
                </a:solidFill>
              </a:rPr>
              <a:t>gcd</a:t>
            </a:r>
            <a:r>
              <a:rPr lang="en-US" altLang="zh-CN" sz="2400" dirty="0">
                <a:solidFill>
                  <a:schemeClr val="bg1"/>
                </a:solidFill>
              </a:rPr>
              <a:t>(</a:t>
            </a:r>
            <a:r>
              <a:rPr lang="en-US" altLang="zh-CN" sz="24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400" dirty="0" err="1">
                <a:solidFill>
                  <a:schemeClr val="bg1"/>
                </a:solidFill>
              </a:rPr>
              <a:t>,</a:t>
            </a:r>
            <a:r>
              <a:rPr lang="en-US" altLang="zh-CN" sz="24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400" dirty="0">
                <a:solidFill>
                  <a:schemeClr val="bg1"/>
                </a:solidFill>
              </a:rPr>
              <a:t>) = </a:t>
            </a:r>
            <a:r>
              <a:rPr lang="en-US" altLang="zh-CN" sz="2400" dirty="0" err="1">
                <a:solidFill>
                  <a:schemeClr val="bg1"/>
                </a:solidFill>
              </a:rPr>
              <a:t>gcd</a:t>
            </a:r>
            <a:r>
              <a:rPr lang="en-US" altLang="zh-CN" sz="2400" dirty="0">
                <a:solidFill>
                  <a:schemeClr val="bg1"/>
                </a:solidFill>
              </a:rPr>
              <a:t>(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400" dirty="0" smtClean="0">
                <a:solidFill>
                  <a:schemeClr val="bg1"/>
                </a:solidFill>
              </a:rPr>
              <a:t>, 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400" dirty="0" smtClean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mod 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400" dirty="0">
                <a:solidFill>
                  <a:schemeClr val="bg1"/>
                </a:solidFill>
              </a:rPr>
              <a:t>)</a:t>
            </a:r>
            <a:r>
              <a:rPr lang="zh-CN" altLang="en-US" sz="2400" dirty="0" smtClean="0">
                <a:solidFill>
                  <a:schemeClr val="bg1"/>
                </a:solidFill>
              </a:rPr>
              <a:t>。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 algn="just"/>
            <a:r>
              <a:rPr lang="zh-CN" altLang="en-US" sz="2400" dirty="0">
                <a:solidFill>
                  <a:schemeClr val="bg1"/>
                </a:solidFill>
              </a:rPr>
              <a:t>扩展欧几里得算法可用于</a:t>
            </a:r>
            <a:r>
              <a:rPr lang="en-US" altLang="zh-CN" sz="2400" dirty="0">
                <a:solidFill>
                  <a:schemeClr val="bg1"/>
                </a:solidFill>
              </a:rPr>
              <a:t>RSA</a:t>
            </a:r>
            <a:r>
              <a:rPr lang="zh-CN" altLang="en-US" sz="2400" dirty="0">
                <a:solidFill>
                  <a:schemeClr val="bg1"/>
                </a:solidFill>
              </a:rPr>
              <a:t>加密等领域。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3E6D8-03FC-4407-970B-C819CB28BFA8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20</a:t>
            </a:fld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657350" y="3296316"/>
            <a:ext cx="661035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rgbClr val="FFFF00"/>
                </a:solidFill>
              </a:rPr>
              <a:t>例：求</a:t>
            </a:r>
            <a:r>
              <a:rPr lang="en-US" altLang="zh-CN" sz="2000" dirty="0" smtClean="0">
                <a:solidFill>
                  <a:srgbClr val="FFFF00"/>
                </a:solidFill>
              </a:rPr>
              <a:t>1997 </a:t>
            </a:r>
            <a:r>
              <a:rPr lang="zh-CN" altLang="en-US" sz="2000" dirty="0">
                <a:solidFill>
                  <a:srgbClr val="FFFF00"/>
                </a:solidFill>
              </a:rPr>
              <a:t>和 </a:t>
            </a:r>
            <a:r>
              <a:rPr lang="en-US" altLang="zh-CN" sz="2000" dirty="0">
                <a:solidFill>
                  <a:srgbClr val="FFFF00"/>
                </a:solidFill>
              </a:rPr>
              <a:t>615 </a:t>
            </a:r>
            <a:r>
              <a:rPr lang="zh-CN" altLang="en-US" sz="2000" dirty="0">
                <a:solidFill>
                  <a:srgbClr val="FFFF00"/>
                </a:solidFill>
              </a:rPr>
              <a:t>两个正整数的</a:t>
            </a:r>
            <a:r>
              <a:rPr lang="zh-CN" altLang="en-US" sz="2000" dirty="0" smtClean="0">
                <a:solidFill>
                  <a:srgbClr val="FFFF00"/>
                </a:solidFill>
              </a:rPr>
              <a:t>最大公约数：</a:t>
            </a:r>
            <a:endParaRPr lang="zh-CN" altLang="en-US" sz="2000" dirty="0">
              <a:solidFill>
                <a:srgbClr val="FFFF00"/>
              </a:solidFill>
            </a:endParaRPr>
          </a:p>
          <a:p>
            <a:pPr marL="542925" indent="-542925"/>
            <a:r>
              <a:rPr lang="en-US" altLang="zh-CN" sz="2000" dirty="0" smtClean="0">
                <a:solidFill>
                  <a:schemeClr val="bg1"/>
                </a:solidFill>
              </a:rPr>
              <a:t>         1997 </a:t>
            </a:r>
            <a:r>
              <a:rPr lang="en-US" altLang="zh-CN" sz="2000" dirty="0">
                <a:solidFill>
                  <a:schemeClr val="bg1"/>
                </a:solidFill>
              </a:rPr>
              <a:t>/ 615 = 3 (</a:t>
            </a:r>
            <a:r>
              <a:rPr lang="zh-CN" altLang="en-US" sz="2000" dirty="0">
                <a:solidFill>
                  <a:schemeClr val="bg1"/>
                </a:solidFill>
              </a:rPr>
              <a:t>余 </a:t>
            </a:r>
            <a:r>
              <a:rPr lang="en-US" altLang="zh-CN" sz="2000" dirty="0">
                <a:solidFill>
                  <a:schemeClr val="bg1"/>
                </a:solidFill>
              </a:rPr>
              <a:t>152)</a:t>
            </a:r>
          </a:p>
          <a:p>
            <a:pPr marL="542925" indent="-542925"/>
            <a:r>
              <a:rPr lang="en-US" altLang="zh-CN" sz="2000" dirty="0" smtClean="0">
                <a:solidFill>
                  <a:schemeClr val="bg1"/>
                </a:solidFill>
              </a:rPr>
              <a:t>         615 </a:t>
            </a:r>
            <a:r>
              <a:rPr lang="en-US" altLang="zh-CN" sz="2000" dirty="0">
                <a:solidFill>
                  <a:schemeClr val="bg1"/>
                </a:solidFill>
              </a:rPr>
              <a:t>/ 152 = 4(</a:t>
            </a:r>
            <a:r>
              <a:rPr lang="zh-CN" altLang="en-US" sz="2000" dirty="0">
                <a:solidFill>
                  <a:schemeClr val="bg1"/>
                </a:solidFill>
              </a:rPr>
              <a:t>余</a:t>
            </a:r>
            <a:r>
              <a:rPr lang="en-US" altLang="zh-CN" sz="2000" dirty="0">
                <a:solidFill>
                  <a:schemeClr val="bg1"/>
                </a:solidFill>
              </a:rPr>
              <a:t>7)</a:t>
            </a:r>
          </a:p>
          <a:p>
            <a:pPr marL="542925" indent="-542925"/>
            <a:r>
              <a:rPr lang="en-US" altLang="zh-CN" sz="2000" dirty="0" smtClean="0">
                <a:solidFill>
                  <a:schemeClr val="bg1"/>
                </a:solidFill>
              </a:rPr>
              <a:t>         152 </a:t>
            </a:r>
            <a:r>
              <a:rPr lang="en-US" altLang="zh-CN" sz="2000" dirty="0">
                <a:solidFill>
                  <a:schemeClr val="bg1"/>
                </a:solidFill>
              </a:rPr>
              <a:t>/ 7 = 21(</a:t>
            </a:r>
            <a:r>
              <a:rPr lang="zh-CN" altLang="en-US" sz="2000" dirty="0">
                <a:solidFill>
                  <a:schemeClr val="bg1"/>
                </a:solidFill>
              </a:rPr>
              <a:t>余</a:t>
            </a:r>
            <a:r>
              <a:rPr lang="en-US" altLang="zh-CN" sz="2000" dirty="0">
                <a:solidFill>
                  <a:schemeClr val="bg1"/>
                </a:solidFill>
              </a:rPr>
              <a:t>5)</a:t>
            </a:r>
          </a:p>
          <a:p>
            <a:pPr marL="542925" indent="-542925"/>
            <a:r>
              <a:rPr lang="en-US" altLang="zh-CN" sz="2000" dirty="0" smtClean="0">
                <a:solidFill>
                  <a:schemeClr val="bg1"/>
                </a:solidFill>
              </a:rPr>
              <a:t>         7 </a:t>
            </a:r>
            <a:r>
              <a:rPr lang="en-US" altLang="zh-CN" sz="2000" dirty="0">
                <a:solidFill>
                  <a:schemeClr val="bg1"/>
                </a:solidFill>
              </a:rPr>
              <a:t>/ 5 = 1 (</a:t>
            </a:r>
            <a:r>
              <a:rPr lang="zh-CN" altLang="en-US" sz="2000" dirty="0">
                <a:solidFill>
                  <a:schemeClr val="bg1"/>
                </a:solidFill>
              </a:rPr>
              <a:t>余</a:t>
            </a:r>
            <a:r>
              <a:rPr lang="en-US" altLang="zh-CN" sz="2000" dirty="0">
                <a:solidFill>
                  <a:schemeClr val="bg1"/>
                </a:solidFill>
              </a:rPr>
              <a:t>2)</a:t>
            </a:r>
          </a:p>
          <a:p>
            <a:pPr marL="542925" indent="-542925"/>
            <a:r>
              <a:rPr lang="en-US" altLang="zh-CN" sz="2000" dirty="0" smtClean="0">
                <a:solidFill>
                  <a:schemeClr val="bg1"/>
                </a:solidFill>
              </a:rPr>
              <a:t>         5 </a:t>
            </a:r>
            <a:r>
              <a:rPr lang="en-US" altLang="zh-CN" sz="2000" dirty="0">
                <a:solidFill>
                  <a:schemeClr val="bg1"/>
                </a:solidFill>
              </a:rPr>
              <a:t>/ 2 = 2 (</a:t>
            </a:r>
            <a:r>
              <a:rPr lang="zh-CN" altLang="en-US" sz="2000" dirty="0">
                <a:solidFill>
                  <a:schemeClr val="bg1"/>
                </a:solidFill>
              </a:rPr>
              <a:t>余</a:t>
            </a:r>
            <a:r>
              <a:rPr lang="en-US" altLang="zh-CN" sz="2000" dirty="0">
                <a:solidFill>
                  <a:schemeClr val="bg1"/>
                </a:solidFill>
              </a:rPr>
              <a:t>1)</a:t>
            </a:r>
          </a:p>
          <a:p>
            <a:pPr marL="542925" indent="-542925"/>
            <a:r>
              <a:rPr lang="en-US" altLang="zh-CN" sz="2000" dirty="0" smtClean="0">
                <a:solidFill>
                  <a:schemeClr val="bg1"/>
                </a:solidFill>
              </a:rPr>
              <a:t>         2 </a:t>
            </a:r>
            <a:r>
              <a:rPr lang="en-US" altLang="zh-CN" sz="2000" dirty="0">
                <a:solidFill>
                  <a:schemeClr val="bg1"/>
                </a:solidFill>
              </a:rPr>
              <a:t>/ 1 = 2 (</a:t>
            </a:r>
            <a:r>
              <a:rPr lang="zh-CN" altLang="en-US" sz="2000" dirty="0">
                <a:solidFill>
                  <a:schemeClr val="bg1"/>
                </a:solidFill>
              </a:rPr>
              <a:t>余</a:t>
            </a:r>
            <a:r>
              <a:rPr lang="en-US" altLang="zh-CN" sz="2000" dirty="0">
                <a:solidFill>
                  <a:schemeClr val="bg1"/>
                </a:solidFill>
              </a:rPr>
              <a:t>0)</a:t>
            </a:r>
          </a:p>
          <a:p>
            <a:pPr marL="542925" indent="-542925"/>
            <a:r>
              <a:rPr lang="zh-CN" altLang="en-US" sz="2000" dirty="0">
                <a:solidFill>
                  <a:schemeClr val="bg1"/>
                </a:solidFill>
              </a:rPr>
              <a:t>至此，最大公约数为</a:t>
            </a:r>
            <a:r>
              <a:rPr lang="en-US" altLang="zh-CN" sz="2000" dirty="0">
                <a:solidFill>
                  <a:schemeClr val="bg1"/>
                </a:solidFill>
              </a:rPr>
              <a:t>1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85775" y="5850861"/>
            <a:ext cx="8258175" cy="646331"/>
          </a:xfrm>
          <a:prstGeom prst="rect">
            <a:avLst/>
          </a:prstGeom>
          <a:ln>
            <a:solidFill>
              <a:srgbClr val="92D050"/>
            </a:solidFill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FFC000"/>
                </a:solidFill>
              </a:rPr>
              <a:t>以除数和余数反复做除法运算，</a:t>
            </a:r>
            <a:r>
              <a:rPr lang="zh-CN" altLang="en-US" b="1" dirty="0">
                <a:solidFill>
                  <a:schemeClr val="bg1"/>
                </a:solidFill>
              </a:rPr>
              <a:t>当余数为 </a:t>
            </a:r>
            <a:r>
              <a:rPr lang="en-US" altLang="zh-CN" b="1" dirty="0">
                <a:solidFill>
                  <a:schemeClr val="bg1"/>
                </a:solidFill>
              </a:rPr>
              <a:t>0 </a:t>
            </a:r>
            <a:r>
              <a:rPr lang="zh-CN" altLang="en-US" b="1" dirty="0">
                <a:solidFill>
                  <a:schemeClr val="bg1"/>
                </a:solidFill>
              </a:rPr>
              <a:t>时，取当前算式除数为最大公约数</a:t>
            </a:r>
            <a:r>
              <a:rPr lang="zh-CN" altLang="en-US" dirty="0">
                <a:solidFill>
                  <a:srgbClr val="FFC000"/>
                </a:solidFill>
              </a:rPr>
              <a:t>，所以就得出了 </a:t>
            </a:r>
            <a:r>
              <a:rPr lang="en-US" altLang="zh-CN" dirty="0">
                <a:solidFill>
                  <a:srgbClr val="FFC000"/>
                </a:solidFill>
              </a:rPr>
              <a:t>1997 </a:t>
            </a:r>
            <a:r>
              <a:rPr lang="zh-CN" altLang="en-US" dirty="0">
                <a:solidFill>
                  <a:srgbClr val="FFC000"/>
                </a:solidFill>
              </a:rPr>
              <a:t>和 </a:t>
            </a:r>
            <a:r>
              <a:rPr lang="en-US" altLang="zh-CN" dirty="0">
                <a:solidFill>
                  <a:srgbClr val="FFC000"/>
                </a:solidFill>
              </a:rPr>
              <a:t>615 </a:t>
            </a:r>
            <a:r>
              <a:rPr lang="zh-CN" altLang="en-US" dirty="0">
                <a:solidFill>
                  <a:srgbClr val="FFC000"/>
                </a:solidFill>
              </a:rPr>
              <a:t>的最大公约数 </a:t>
            </a:r>
            <a:r>
              <a:rPr lang="en-US" altLang="zh-CN" dirty="0">
                <a:solidFill>
                  <a:srgbClr val="FFC000"/>
                </a:solidFill>
              </a:rPr>
              <a:t>1</a:t>
            </a:r>
            <a:r>
              <a:rPr lang="zh-CN" altLang="en-US" dirty="0">
                <a:solidFill>
                  <a:srgbClr val="FFC000"/>
                </a:solidFill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2706492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FF00"/>
                </a:solidFill>
              </a:rPr>
              <a:t>Euclid</a:t>
            </a:r>
            <a:r>
              <a:rPr lang="zh-CN" altLang="en-US" dirty="0" smtClean="0">
                <a:solidFill>
                  <a:srgbClr val="FFFF00"/>
                </a:solidFill>
              </a:rPr>
              <a:t>除法</a:t>
            </a:r>
            <a:r>
              <a:rPr lang="zh-CN" altLang="en-US" dirty="0" smtClean="0">
                <a:solidFill>
                  <a:schemeClr val="bg1"/>
                </a:solidFill>
              </a:rPr>
              <a:t>及</a:t>
            </a:r>
            <a:r>
              <a:rPr lang="zh-CN" altLang="en-US" dirty="0" smtClean="0">
                <a:solidFill>
                  <a:srgbClr val="FFFF00"/>
                </a:solidFill>
              </a:rPr>
              <a:t>广义</a:t>
            </a:r>
            <a:r>
              <a:rPr lang="en-US" altLang="zh-CN" dirty="0">
                <a:solidFill>
                  <a:srgbClr val="FFFF00"/>
                </a:solidFill>
              </a:rPr>
              <a:t>Euclid</a:t>
            </a:r>
            <a:r>
              <a:rPr lang="zh-CN" altLang="en-US" dirty="0">
                <a:solidFill>
                  <a:srgbClr val="FFFF00"/>
                </a:solidFill>
              </a:rPr>
              <a:t>除法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4350" y="1786790"/>
            <a:ext cx="7886700" cy="950182"/>
          </a:xfrm>
          <a:ln>
            <a:solidFill>
              <a:srgbClr val="FFFF00"/>
            </a:solidFill>
          </a:ln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zh-CN" altLang="en-US" sz="2400" dirty="0" smtClean="0">
                <a:solidFill>
                  <a:schemeClr val="bg1"/>
                </a:solidFill>
              </a:rPr>
              <a:t>任意</a:t>
            </a:r>
            <a:r>
              <a:rPr lang="zh-CN" altLang="en-US" sz="2400" dirty="0">
                <a:solidFill>
                  <a:schemeClr val="bg1"/>
                </a:solidFill>
              </a:rPr>
              <a:t>两</a:t>
            </a:r>
            <a:r>
              <a:rPr lang="zh-CN" altLang="en-US" sz="2400" dirty="0" smtClean="0">
                <a:solidFill>
                  <a:schemeClr val="bg1"/>
                </a:solidFill>
              </a:rPr>
              <a:t>个整数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400" dirty="0" smtClean="0">
                <a:solidFill>
                  <a:schemeClr val="bg1"/>
                </a:solidFill>
              </a:rPr>
              <a:t>、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400" dirty="0" smtClean="0">
                <a:solidFill>
                  <a:schemeClr val="bg1"/>
                </a:solidFill>
              </a:rPr>
              <a:t>(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400" dirty="0" smtClean="0">
                <a:solidFill>
                  <a:schemeClr val="bg1"/>
                </a:solidFill>
              </a:rPr>
              <a:t>&gt;0)</a:t>
            </a:r>
            <a:r>
              <a:rPr lang="zh-CN" altLang="en-US" sz="2400" dirty="0" smtClean="0">
                <a:solidFill>
                  <a:schemeClr val="bg1"/>
                </a:solidFill>
              </a:rPr>
              <a:t>，则对于任意的整数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zh-CN" altLang="en-US" sz="2400" dirty="0" smtClean="0">
                <a:solidFill>
                  <a:schemeClr val="bg1"/>
                </a:solidFill>
              </a:rPr>
              <a:t>，</a:t>
            </a:r>
            <a:r>
              <a:rPr lang="en-US" altLang="zh-CN" sz="2400" dirty="0" smtClean="0">
                <a:solidFill>
                  <a:schemeClr val="bg1"/>
                </a:solidFill>
              </a:rPr>
              <a:t> </a:t>
            </a:r>
            <a:r>
              <a:rPr lang="zh-CN" altLang="en-US" sz="2400" dirty="0" smtClean="0">
                <a:solidFill>
                  <a:schemeClr val="bg1"/>
                </a:solidFill>
              </a:rPr>
              <a:t>存在唯一的整数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CN" altLang="en-US" sz="2400" dirty="0" smtClean="0">
                <a:solidFill>
                  <a:schemeClr val="bg1"/>
                </a:solidFill>
              </a:rPr>
              <a:t>、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zh-CN" altLang="en-US" sz="2400" dirty="0" smtClean="0">
                <a:solidFill>
                  <a:schemeClr val="bg1"/>
                </a:solidFill>
              </a:rPr>
              <a:t>，使得  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a=</a:t>
            </a:r>
            <a:r>
              <a:rPr lang="en-US" altLang="zh-CN" sz="24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q•b+r</a:t>
            </a:r>
            <a:r>
              <a:rPr lang="zh-CN" altLang="en-US" sz="2400" dirty="0" smtClean="0">
                <a:solidFill>
                  <a:schemeClr val="bg1"/>
                </a:solidFill>
              </a:rPr>
              <a:t>，</a:t>
            </a:r>
            <a:r>
              <a:rPr lang="en-US" altLang="zh-CN" sz="24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c≤r≤</a:t>
            </a:r>
            <a:r>
              <a:rPr lang="en-US" altLang="zh-CN" sz="24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b+c</a:t>
            </a:r>
            <a:r>
              <a:rPr lang="en-US" altLang="zh-CN" sz="2400" dirty="0" smtClean="0">
                <a:solidFill>
                  <a:schemeClr val="bg1"/>
                </a:solidFill>
              </a:rPr>
              <a:t>. 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zh-CN" altLang="en-US" sz="2400" dirty="0" smtClean="0">
                <a:solidFill>
                  <a:schemeClr val="bg1"/>
                </a:solidFill>
              </a:rPr>
              <a:t>为余数。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145F-7171-4F28-B3BA-32306EEFD211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21</a:t>
            </a:fld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42950" y="2813447"/>
            <a:ext cx="2627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FFC000"/>
                </a:solidFill>
              </a:rPr>
              <a:t>例子： </a:t>
            </a:r>
            <a:r>
              <a:rPr lang="en-US" altLang="zh-CN" sz="2000" dirty="0">
                <a:solidFill>
                  <a:schemeClr val="bg1"/>
                </a:solidFill>
              </a:rPr>
              <a:t>121=2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en-US" altLang="zh-CN" sz="2000" dirty="0" smtClean="0">
                <a:solidFill>
                  <a:schemeClr val="bg1"/>
                </a:solidFill>
              </a:rPr>
              <a:t>48+25</a:t>
            </a:r>
            <a:r>
              <a:rPr lang="zh-CN" altLang="en-US" sz="2000" dirty="0" smtClean="0">
                <a:solidFill>
                  <a:schemeClr val="bg1"/>
                </a:solidFill>
              </a:rPr>
              <a:t>；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42950" y="3433099"/>
            <a:ext cx="678583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dirty="0">
                <a:solidFill>
                  <a:srgbClr val="FFC000"/>
                </a:solidFill>
              </a:rPr>
              <a:t>例子</a:t>
            </a:r>
            <a:r>
              <a:rPr lang="zh-CN" altLang="en-US" sz="2000" dirty="0">
                <a:solidFill>
                  <a:schemeClr val="bg1"/>
                </a:solidFill>
              </a:rPr>
              <a:t>：设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chemeClr val="bg1"/>
                </a:solidFill>
              </a:rPr>
              <a:t>=169, 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000" dirty="0">
                <a:solidFill>
                  <a:schemeClr val="bg1"/>
                </a:solidFill>
              </a:rPr>
              <a:t>=121, </a:t>
            </a:r>
            <a:r>
              <a:rPr lang="zh-CN" altLang="en-US" sz="2000" dirty="0">
                <a:solidFill>
                  <a:schemeClr val="bg1"/>
                </a:solidFill>
              </a:rPr>
              <a:t>求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000" dirty="0">
                <a:solidFill>
                  <a:schemeClr val="bg1"/>
                </a:solidFill>
              </a:rPr>
              <a:t>和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sz="2000" dirty="0">
                <a:solidFill>
                  <a:schemeClr val="bg1"/>
                </a:solidFill>
              </a:rPr>
              <a:t>的最大公因子，即（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zh-CN" altLang="en-US" sz="2000" dirty="0" smtClean="0">
                <a:solidFill>
                  <a:schemeClr val="bg1"/>
                </a:solidFill>
              </a:rPr>
              <a:t>）</a:t>
            </a:r>
            <a:r>
              <a:rPr lang="en-US" altLang="zh-CN" sz="2000" dirty="0" smtClean="0">
                <a:solidFill>
                  <a:schemeClr val="bg1"/>
                </a:solidFill>
              </a:rPr>
              <a:t>=</a:t>
            </a:r>
            <a:r>
              <a:rPr lang="zh-CN" altLang="en-US" sz="2000" dirty="0" smtClean="0">
                <a:solidFill>
                  <a:schemeClr val="bg1"/>
                </a:solidFill>
              </a:rPr>
              <a:t>？</a:t>
            </a:r>
            <a:endParaRPr lang="en-US" altLang="zh-CN" sz="2000" dirty="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000" dirty="0" smtClean="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r>
              <a:rPr lang="zh-CN" altLang="en-US" sz="2000" dirty="0" smtClean="0">
                <a:solidFill>
                  <a:schemeClr val="bg1"/>
                </a:solidFill>
              </a:rPr>
              <a:t>利用</a:t>
            </a:r>
            <a:r>
              <a:rPr lang="zh-CN" altLang="en-US" sz="2000" dirty="0">
                <a:solidFill>
                  <a:schemeClr val="bg1"/>
                </a:solidFill>
              </a:rPr>
              <a:t>广义</a:t>
            </a:r>
            <a:r>
              <a:rPr lang="en-US" altLang="zh-CN" sz="2000" dirty="0">
                <a:solidFill>
                  <a:schemeClr val="bg1"/>
                </a:solidFill>
              </a:rPr>
              <a:t>Euclid</a:t>
            </a:r>
            <a:r>
              <a:rPr lang="zh-CN" altLang="en-US" sz="2000" dirty="0">
                <a:solidFill>
                  <a:schemeClr val="bg1"/>
                </a:solidFill>
              </a:rPr>
              <a:t>除法：</a:t>
            </a:r>
            <a:endParaRPr lang="en-US" altLang="zh-CN" sz="2000" dirty="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r>
              <a:rPr lang="en-US" altLang="zh-CN" sz="2000" dirty="0">
                <a:solidFill>
                  <a:schemeClr val="bg1"/>
                </a:solidFill>
              </a:rPr>
              <a:t>             169=1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</a:t>
            </a:r>
            <a:r>
              <a:rPr lang="en-US" altLang="zh-CN" sz="2000" dirty="0">
                <a:solidFill>
                  <a:schemeClr val="bg1"/>
                </a:solidFill>
              </a:rPr>
              <a:t>121+48</a:t>
            </a:r>
          </a:p>
          <a:p>
            <a:pPr>
              <a:lnSpc>
                <a:spcPct val="110000"/>
              </a:lnSpc>
            </a:pPr>
            <a:r>
              <a:rPr lang="en-US" altLang="zh-CN" sz="2000" dirty="0">
                <a:solidFill>
                  <a:schemeClr val="bg1"/>
                </a:solidFill>
              </a:rPr>
              <a:t>             121=2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 48+25</a:t>
            </a:r>
          </a:p>
          <a:p>
            <a:pPr>
              <a:lnSpc>
                <a:spcPct val="110000"/>
              </a:lnSpc>
            </a:pP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               48=1  25+23</a:t>
            </a:r>
          </a:p>
          <a:p>
            <a:pPr>
              <a:lnSpc>
                <a:spcPct val="110000"/>
              </a:lnSpc>
            </a:pP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               25=1  23+2</a:t>
            </a:r>
          </a:p>
          <a:p>
            <a:pPr>
              <a:lnSpc>
                <a:spcPct val="110000"/>
              </a:lnSpc>
            </a:pP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               23=11  </a:t>
            </a:r>
            <a:r>
              <a:rPr lang="en-US" altLang="zh-CN" sz="2000" dirty="0" smtClean="0">
                <a:solidFill>
                  <a:schemeClr val="bg1"/>
                </a:solidFill>
                <a:sym typeface="Symbol" panose="05050102010706020507" pitchFamily="18" charset="2"/>
              </a:rPr>
              <a:t>2+</a:t>
            </a:r>
            <a:r>
              <a:rPr lang="en-US" altLang="zh-CN" sz="2000" dirty="0" smtClean="0">
                <a:solidFill>
                  <a:srgbClr val="FFC000"/>
                </a:solidFill>
                <a:sym typeface="Symbol" panose="05050102010706020507" pitchFamily="18" charset="2"/>
              </a:rPr>
              <a:t>1          2/</a:t>
            </a:r>
            <a:r>
              <a:rPr lang="en-US" altLang="zh-CN" sz="2000" b="1" dirty="0" smtClean="0">
                <a:solidFill>
                  <a:schemeClr val="bg1"/>
                </a:solidFill>
                <a:sym typeface="Symbol" panose="05050102010706020507" pitchFamily="18" charset="2"/>
              </a:rPr>
              <a:t>1</a:t>
            </a:r>
            <a:r>
              <a:rPr lang="en-US" altLang="zh-CN" sz="2000" dirty="0" smtClean="0">
                <a:solidFill>
                  <a:srgbClr val="FFC000"/>
                </a:solidFill>
                <a:sym typeface="Symbol" panose="05050102010706020507" pitchFamily="18" charset="2"/>
              </a:rPr>
              <a:t>=2</a:t>
            </a:r>
            <a:r>
              <a:rPr lang="zh-CN" altLang="en-US" sz="2000" dirty="0" smtClean="0">
                <a:solidFill>
                  <a:srgbClr val="FFC000"/>
                </a:solidFill>
                <a:sym typeface="Symbol" panose="05050102010706020507" pitchFamily="18" charset="2"/>
              </a:rPr>
              <a:t>余</a:t>
            </a:r>
            <a:r>
              <a:rPr lang="en-US" altLang="zh-CN" sz="2000" dirty="0" smtClean="0">
                <a:solidFill>
                  <a:srgbClr val="FFC000"/>
                </a:solidFill>
                <a:sym typeface="Symbol" panose="05050102010706020507" pitchFamily="18" charset="2"/>
              </a:rPr>
              <a:t>0</a:t>
            </a:r>
            <a:endParaRPr lang="en-US" altLang="zh-CN" sz="2000" dirty="0">
              <a:solidFill>
                <a:srgbClr val="FFC000"/>
              </a:solidFill>
              <a:sym typeface="Symbol" panose="05050102010706020507" pitchFamily="18" charset="2"/>
            </a:endParaRPr>
          </a:p>
          <a:p>
            <a:pPr>
              <a:lnSpc>
                <a:spcPct val="110000"/>
              </a:lnSpc>
            </a:pPr>
            <a:r>
              <a:rPr lang="zh-CN" altLang="en-US" sz="2000" dirty="0" smtClean="0">
                <a:solidFill>
                  <a:schemeClr val="bg1"/>
                </a:solidFill>
                <a:sym typeface="Symbol" panose="05050102010706020507" pitchFamily="18" charset="2"/>
              </a:rPr>
              <a:t>因此 </a:t>
            </a:r>
            <a:r>
              <a:rPr lang="zh-CN" altLang="en-US" sz="2000" dirty="0">
                <a:solidFill>
                  <a:schemeClr val="bg1"/>
                </a:solidFill>
                <a:sym typeface="Symbol" panose="05050102010706020507" pitchFamily="18" charset="2"/>
              </a:rPr>
              <a:t>（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169</a:t>
            </a:r>
            <a:r>
              <a:rPr lang="zh-CN" altLang="en-US" sz="2000" dirty="0">
                <a:solidFill>
                  <a:schemeClr val="bg1"/>
                </a:solidFill>
                <a:sym typeface="Symbol" panose="05050102010706020507" pitchFamily="18" charset="2"/>
              </a:rPr>
              <a:t>，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121</a:t>
            </a:r>
            <a:r>
              <a:rPr lang="zh-CN" altLang="en-US" sz="2000" dirty="0">
                <a:solidFill>
                  <a:schemeClr val="bg1"/>
                </a:solidFill>
                <a:sym typeface="Symbol" panose="05050102010706020507" pitchFamily="18" charset="2"/>
              </a:rPr>
              <a:t>）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=1</a:t>
            </a:r>
            <a:r>
              <a:rPr lang="en-US" altLang="zh-CN" sz="2000" dirty="0" smtClean="0">
                <a:solidFill>
                  <a:schemeClr val="bg1"/>
                </a:solidFill>
                <a:sym typeface="Symbol" panose="05050102010706020507" pitchFamily="18" charset="2"/>
              </a:rPr>
              <a:t>.</a:t>
            </a:r>
            <a:endParaRPr lang="en-US" altLang="zh-CN" sz="2000" dirty="0">
              <a:solidFill>
                <a:schemeClr val="bg1"/>
              </a:solidFill>
              <a:sym typeface="Symbol" panose="05050102010706020507" pitchFamily="18" charset="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99319" y="2828836"/>
            <a:ext cx="15167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25≤25≤48+25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80170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6040"/>
          </a:xfrm>
        </p:spPr>
        <p:txBody>
          <a:bodyPr>
            <a:normAutofit/>
          </a:bodyPr>
          <a:lstStyle/>
          <a:p>
            <a:r>
              <a:rPr lang="en-US" altLang="zh-CN" sz="3600" dirty="0" smtClean="0">
                <a:solidFill>
                  <a:srgbClr val="FFFF00"/>
                </a:solidFill>
              </a:rPr>
              <a:t>RSA</a:t>
            </a:r>
            <a:r>
              <a:rPr lang="zh-CN" altLang="en-US" sz="3600" dirty="0" smtClean="0">
                <a:solidFill>
                  <a:srgbClr val="FFFF00"/>
                </a:solidFill>
              </a:rPr>
              <a:t>算法中私钥的计算</a:t>
            </a:r>
            <a:endParaRPr lang="zh-CN" altLang="en-US" sz="3600" dirty="0">
              <a:solidFill>
                <a:srgbClr val="FFFF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504950"/>
            <a:ext cx="7886700" cy="2081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800" dirty="0">
                <a:solidFill>
                  <a:schemeClr val="bg1"/>
                </a:solidFill>
              </a:rPr>
              <a:t>设有两个素数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sz="1800" dirty="0">
                <a:solidFill>
                  <a:schemeClr val="bg1"/>
                </a:solidFill>
              </a:rPr>
              <a:t>=719, 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altLang="zh-CN" sz="1800" dirty="0">
                <a:solidFill>
                  <a:schemeClr val="bg1"/>
                </a:solidFill>
              </a:rPr>
              <a:t>=1283.</a:t>
            </a:r>
          </a:p>
          <a:p>
            <a:pPr marL="0" indent="0">
              <a:buNone/>
            </a:pP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n=p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 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q=</a:t>
            </a:r>
            <a:r>
              <a:rPr lang="en-US" altLang="zh-C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719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 </a:t>
            </a:r>
            <a:r>
              <a:rPr lang="en-US" altLang="zh-CN" sz="1800" dirty="0">
                <a:solidFill>
                  <a:schemeClr val="bg1"/>
                </a:solidFill>
              </a:rPr>
              <a:t>1283=922477</a:t>
            </a:r>
          </a:p>
          <a:p>
            <a:pPr marL="0" indent="0">
              <a:buNone/>
            </a:pP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)=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n-US" altLang="zh-CN" sz="1800" dirty="0" smtClean="0">
                <a:solidFill>
                  <a:schemeClr val="bg1"/>
                </a:solidFill>
                <a:sym typeface="Symbol" panose="05050102010706020507" pitchFamily="18" charset="2"/>
              </a:rPr>
              <a:t>)•</a:t>
            </a:r>
            <a:r>
              <a:rPr lang="en-US" altLang="zh-CN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q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)=(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-1)(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q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-1)=920476</a:t>
            </a:r>
          </a:p>
          <a:p>
            <a:pPr marL="0" indent="0">
              <a:buNone/>
            </a:pPr>
            <a:r>
              <a:rPr lang="zh-CN" altLang="en-US" sz="1800" dirty="0">
                <a:solidFill>
                  <a:schemeClr val="bg1"/>
                </a:solidFill>
                <a:sym typeface="Symbol" panose="05050102010706020507" pitchFamily="18" charset="2"/>
              </a:rPr>
              <a:t>随机选取整数</a:t>
            </a:r>
            <a:r>
              <a:rPr lang="en-US" altLang="zh-CN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e=7</a:t>
            </a:r>
            <a:r>
              <a:rPr lang="en-US" altLang="zh-CN" sz="1800" dirty="0" smtClean="0">
                <a:solidFill>
                  <a:schemeClr val="bg1"/>
                </a:solidFill>
                <a:sym typeface="Symbol" panose="05050102010706020507" pitchFamily="18" charset="2"/>
              </a:rPr>
              <a:t>, 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1&lt;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e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&lt;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), </a:t>
            </a:r>
            <a:r>
              <a:rPr lang="zh-CN" altLang="en-US" sz="1800" dirty="0">
                <a:solidFill>
                  <a:schemeClr val="bg1"/>
                </a:solidFill>
                <a:sym typeface="Symbol" panose="05050102010706020507" pitchFamily="18" charset="2"/>
              </a:rPr>
              <a:t>使得（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e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,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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)</a:t>
            </a:r>
            <a:r>
              <a:rPr lang="zh-CN" altLang="en-US" sz="1800" dirty="0">
                <a:solidFill>
                  <a:schemeClr val="bg1"/>
                </a:solidFill>
                <a:sym typeface="Symbol" panose="05050102010706020507" pitchFamily="18" charset="2"/>
              </a:rPr>
              <a:t>）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=1.</a:t>
            </a:r>
          </a:p>
          <a:p>
            <a:pPr marL="0" indent="0">
              <a:buNone/>
            </a:pPr>
            <a:r>
              <a:rPr lang="zh-CN" altLang="en-US" sz="1800" dirty="0">
                <a:solidFill>
                  <a:srgbClr val="FFFF00"/>
                </a:solidFill>
                <a:sym typeface="Symbol" panose="05050102010706020507" pitchFamily="18" charset="2"/>
              </a:rPr>
              <a:t>公钥是</a:t>
            </a:r>
            <a:r>
              <a:rPr lang="en-US" altLang="zh-CN" sz="1800" i="1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K</a:t>
            </a:r>
            <a:r>
              <a:rPr lang="en-US" altLang="zh-CN" sz="1800" i="1" baseline="-25000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n-US" altLang="zh-CN" sz="1800" dirty="0">
                <a:solidFill>
                  <a:srgbClr val="FFFF00"/>
                </a:solidFill>
                <a:sym typeface="Symbol" panose="05050102010706020507" pitchFamily="18" charset="2"/>
              </a:rPr>
              <a:t>={</a:t>
            </a:r>
            <a:r>
              <a:rPr lang="en-US" altLang="zh-CN" sz="1800" i="1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n,e</a:t>
            </a:r>
            <a:r>
              <a:rPr lang="en-US" altLang="zh-CN" sz="1800" dirty="0">
                <a:solidFill>
                  <a:srgbClr val="FFFF00"/>
                </a:solidFill>
                <a:sym typeface="Symbol" panose="05050102010706020507" pitchFamily="18" charset="2"/>
              </a:rPr>
              <a:t>}, </a:t>
            </a:r>
            <a:r>
              <a:rPr lang="zh-CN" altLang="en-US" sz="1800" dirty="0">
                <a:solidFill>
                  <a:schemeClr val="bg1"/>
                </a:solidFill>
                <a:sym typeface="Symbol" panose="05050102010706020507" pitchFamily="18" charset="2"/>
              </a:rPr>
              <a:t>私钥为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d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, 1&lt;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d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&lt;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1800" dirty="0">
                <a:solidFill>
                  <a:schemeClr val="bg1"/>
                </a:solidFill>
                <a:sym typeface="Symbol" panose="05050102010706020507" pitchFamily="18" charset="2"/>
              </a:rPr>
              <a:t>)</a:t>
            </a:r>
            <a:r>
              <a:rPr lang="zh-CN" altLang="en-US" sz="1800" dirty="0">
                <a:solidFill>
                  <a:schemeClr val="bg1"/>
                </a:solidFill>
                <a:sym typeface="Symbol" panose="05050102010706020507" pitchFamily="18" charset="2"/>
              </a:rPr>
              <a:t>，满足</a:t>
            </a:r>
            <a:r>
              <a:rPr lang="en-US" altLang="zh-CN" sz="1800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e  d</a:t>
            </a:r>
            <a:r>
              <a:rPr lang="en-US" altLang="zh-CN" sz="1800" dirty="0">
                <a:solidFill>
                  <a:srgbClr val="FFFF00"/>
                </a:solidFill>
                <a:sym typeface="Symbol" panose="05050102010706020507" pitchFamily="18" charset="2"/>
              </a:rPr>
              <a:t>=1 mod(</a:t>
            </a:r>
            <a:r>
              <a:rPr lang="en-US" altLang="zh-CN" sz="1800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1800" dirty="0">
                <a:solidFill>
                  <a:srgbClr val="FFFF00"/>
                </a:solidFill>
                <a:sym typeface="Symbol" panose="05050102010706020507" pitchFamily="18" charset="2"/>
              </a:rPr>
              <a:t>(</a:t>
            </a:r>
            <a:r>
              <a:rPr lang="en-US" altLang="zh-CN" sz="1800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1800" dirty="0" smtClean="0">
                <a:solidFill>
                  <a:srgbClr val="FFFF00"/>
                </a:solidFill>
                <a:sym typeface="Symbol" panose="05050102010706020507" pitchFamily="18" charset="2"/>
              </a:rPr>
              <a:t>))</a:t>
            </a:r>
            <a:r>
              <a:rPr lang="zh-CN" altLang="en-US" sz="1800" dirty="0" smtClean="0">
                <a:solidFill>
                  <a:schemeClr val="bg1"/>
                </a:solidFill>
                <a:sym typeface="Symbol" panose="05050102010706020507" pitchFamily="18" charset="2"/>
              </a:rPr>
              <a:t>，</a:t>
            </a:r>
            <a:r>
              <a:rPr lang="en-US" altLang="zh-CN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d</a:t>
            </a:r>
            <a:r>
              <a:rPr lang="en-US" altLang="zh-CN" sz="1800" dirty="0" smtClean="0">
                <a:solidFill>
                  <a:schemeClr val="bg1"/>
                </a:solidFill>
                <a:sym typeface="Symbol" panose="05050102010706020507" pitchFamily="18" charset="2"/>
              </a:rPr>
              <a:t>=?</a:t>
            </a:r>
            <a:endParaRPr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BAE4-E412-472F-BFAB-D1E67E794B1E}" type="datetime1">
              <a:rPr lang="zh-CN" altLang="en-US" smtClean="0"/>
              <a:t>2023/3/17</a:t>
            </a:fld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22</a:t>
            </a:fld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8650" y="3492321"/>
            <a:ext cx="5625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FFC000"/>
                </a:solidFill>
              </a:rPr>
              <a:t>需要把上式写成：</a:t>
            </a:r>
            <a:r>
              <a:rPr lang="en-US" altLang="zh-CN" sz="2000" dirty="0">
                <a:solidFill>
                  <a:srgbClr val="FFC000"/>
                </a:solidFill>
              </a:rPr>
              <a:t>1=</a:t>
            </a:r>
            <a:r>
              <a:rPr lang="zh-CN" altLang="en-US" sz="2000" dirty="0">
                <a:solidFill>
                  <a:srgbClr val="FFC000"/>
                </a:solidFill>
              </a:rPr>
              <a:t>？</a:t>
            </a:r>
            <a:r>
              <a:rPr lang="zh-CN" altLang="en-US" sz="2000" dirty="0">
                <a:solidFill>
                  <a:srgbClr val="FFC000"/>
                </a:solidFill>
                <a:sym typeface="Symbol" panose="05050102010706020507" pitchFamily="18" charset="2"/>
              </a:rPr>
              <a:t></a:t>
            </a:r>
            <a:r>
              <a:rPr lang="zh-CN" altLang="en-US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2000" dirty="0">
                <a:solidFill>
                  <a:srgbClr val="FFC000"/>
                </a:solidFill>
                <a:sym typeface="Symbol" panose="05050102010706020507" pitchFamily="18" charset="2"/>
              </a:rPr>
              <a:t>(</a:t>
            </a:r>
            <a:r>
              <a:rPr lang="en-US" altLang="zh-CN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2000" dirty="0">
                <a:solidFill>
                  <a:srgbClr val="FFC000"/>
                </a:solidFill>
                <a:sym typeface="Symbol" panose="05050102010706020507" pitchFamily="18" charset="2"/>
              </a:rPr>
              <a:t>)+</a:t>
            </a:r>
            <a:r>
              <a:rPr lang="en-US" altLang="zh-CN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e</a:t>
            </a:r>
            <a:r>
              <a:rPr lang="zh-CN" altLang="en-US" sz="2000" dirty="0">
                <a:solidFill>
                  <a:srgbClr val="FFC000"/>
                </a:solidFill>
                <a:sym typeface="Symbol" panose="05050102010706020507" pitchFamily="18" charset="2"/>
              </a:rPr>
              <a:t></a:t>
            </a:r>
            <a:r>
              <a:rPr lang="en-US" altLang="zh-CN" sz="2000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d=</a:t>
            </a:r>
            <a:r>
              <a:rPr lang="zh-CN" altLang="en-US" sz="2000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？</a:t>
            </a:r>
            <a:r>
              <a:rPr lang="en-US" altLang="zh-CN" sz="2000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•920476+</a:t>
            </a:r>
            <a:r>
              <a:rPr lang="zh-CN" altLang="en-US" sz="2000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？</a:t>
            </a:r>
            <a:r>
              <a:rPr lang="en-US" altLang="zh-CN" sz="2000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•7</a:t>
            </a:r>
            <a:endParaRPr lang="zh-CN" altLang="en-US" sz="2000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28650" y="3992508"/>
            <a:ext cx="5293437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)=920476=1314967+4</a:t>
            </a:r>
          </a:p>
          <a:p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                    7=24+(-1)</a:t>
            </a:r>
          </a:p>
          <a:p>
            <a:endParaRPr lang="en-US" altLang="zh-CN" dirty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                    1=-7+24</a:t>
            </a:r>
          </a:p>
          <a:p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                      =(-1)7+2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（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920476-1314967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）</a:t>
            </a:r>
            <a:endParaRPr lang="en-US" altLang="zh-CN" dirty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                      =2920476+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（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-262993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）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7</a:t>
            </a:r>
          </a:p>
          <a:p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                      =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（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2-7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）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920476+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（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920476-262993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）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7</a:t>
            </a:r>
          </a:p>
          <a:p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                      =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（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-5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）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920476+6574837    =&gt; </a:t>
            </a:r>
            <a:r>
              <a:rPr lang="en-US" altLang="zh-CN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d</a:t>
            </a:r>
            <a:r>
              <a:rPr lang="en-US" altLang="zh-CN" dirty="0">
                <a:solidFill>
                  <a:srgbClr val="FFC000"/>
                </a:solidFill>
                <a:sym typeface="Symbol" panose="05050102010706020507" pitchFamily="18" charset="2"/>
              </a:rPr>
              <a:t>=657483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824396" y="6171685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 err="1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CN" dirty="0" err="1" smtClean="0">
                <a:solidFill>
                  <a:srgbClr val="FFC000"/>
                </a:solidFill>
              </a:rPr>
              <a:t>•</a:t>
            </a:r>
            <a:r>
              <a:rPr lang="en-US" altLang="zh-CN" i="1" dirty="0" err="1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lang="zh-CN" altLang="en-US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51666" y="6143926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dirty="0" smtClean="0">
                <a:solidFill>
                  <a:srgbClr val="FFC000"/>
                </a:solidFill>
                <a:sym typeface="Symbol" panose="05050102010706020507" pitchFamily="18" charset="2"/>
              </a:rPr>
              <a:t>(</a:t>
            </a:r>
            <a:r>
              <a:rPr lang="en-US" altLang="zh-CN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dirty="0" smtClean="0">
                <a:solidFill>
                  <a:srgbClr val="FFC000"/>
                </a:solidFill>
                <a:sym typeface="Symbol" panose="05050102010706020507" pitchFamily="18" charset="2"/>
              </a:rPr>
              <a:t>)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449813" y="4105269"/>
            <a:ext cx="4065537" cy="36933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</a:rPr>
              <a:t>在不知道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zh-CN" altLang="en-US" dirty="0" smtClean="0">
                <a:solidFill>
                  <a:srgbClr val="FFC000"/>
                </a:solidFill>
              </a:rPr>
              <a:t>和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CN" altLang="en-US" dirty="0" smtClean="0">
                <a:solidFill>
                  <a:srgbClr val="FFC000"/>
                </a:solidFill>
              </a:rPr>
              <a:t>的情况下，求不出私钥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CN" dirty="0" smtClean="0">
                <a:solidFill>
                  <a:srgbClr val="FFC000"/>
                </a:solidFill>
              </a:rPr>
              <a:t> .</a:t>
            </a:r>
            <a:endParaRPr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 flipH="1">
            <a:off x="3338686" y="3800475"/>
            <a:ext cx="242714" cy="1346195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H="1" flipV="1">
            <a:off x="3657600" y="3257551"/>
            <a:ext cx="2105025" cy="31744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048722" y="4772025"/>
            <a:ext cx="2800003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solidFill>
                  <a:schemeClr val="bg1"/>
                </a:solidFill>
              </a:rPr>
              <a:t>e•d</a:t>
            </a:r>
            <a:r>
              <a:rPr lang="en-US" altLang="zh-CN" dirty="0" smtClean="0">
                <a:solidFill>
                  <a:schemeClr val="bg1"/>
                </a:solidFill>
              </a:rPr>
              <a:t>=1 mod(920476)</a:t>
            </a:r>
          </a:p>
          <a:p>
            <a:r>
              <a:rPr lang="en-US" altLang="zh-CN" dirty="0" smtClean="0">
                <a:solidFill>
                  <a:schemeClr val="bg1"/>
                </a:solidFill>
                <a:sym typeface="Wingdings" panose="05000000000000000000" pitchFamily="2" charset="2"/>
              </a:rPr>
              <a:t></a:t>
            </a:r>
            <a:r>
              <a:rPr lang="en-US" altLang="zh-CN" dirty="0" err="1" smtClean="0">
                <a:solidFill>
                  <a:schemeClr val="bg1"/>
                </a:solidFill>
              </a:rPr>
              <a:t>e•d</a:t>
            </a:r>
            <a:r>
              <a:rPr lang="en-US" altLang="zh-CN" dirty="0" smtClean="0">
                <a:solidFill>
                  <a:schemeClr val="bg1"/>
                </a:solidFill>
              </a:rPr>
              <a:t>=k•920476+1</a:t>
            </a:r>
          </a:p>
          <a:p>
            <a:r>
              <a:rPr lang="en-US" altLang="zh-CN" dirty="0" smtClean="0">
                <a:solidFill>
                  <a:schemeClr val="bg1"/>
                </a:solidFill>
                <a:sym typeface="Wingdings" panose="05000000000000000000" pitchFamily="2" charset="2"/>
              </a:rPr>
              <a:t>7•d=</a:t>
            </a:r>
            <a:r>
              <a:rPr lang="en-US" altLang="zh-CN" dirty="0">
                <a:solidFill>
                  <a:schemeClr val="bg1"/>
                </a:solidFill>
              </a:rPr>
              <a:t>k•920476+1</a:t>
            </a:r>
          </a:p>
          <a:p>
            <a:r>
              <a:rPr lang="en-US" altLang="zh-CN" dirty="0" smtClean="0">
                <a:solidFill>
                  <a:schemeClr val="bg1"/>
                </a:solidFill>
                <a:sym typeface="Wingdings" panose="05000000000000000000" pitchFamily="2" charset="2"/>
              </a:rPr>
              <a:t>d=(</a:t>
            </a:r>
            <a:r>
              <a:rPr lang="en-US" altLang="zh-CN" dirty="0" smtClean="0">
                <a:solidFill>
                  <a:schemeClr val="bg1"/>
                </a:solidFill>
              </a:rPr>
              <a:t>k•920476+1</a:t>
            </a:r>
            <a:r>
              <a:rPr lang="en-US" altLang="zh-CN" dirty="0" smtClean="0">
                <a:solidFill>
                  <a:schemeClr val="bg1"/>
                </a:solidFill>
                <a:sym typeface="Wingdings" panose="05000000000000000000" pitchFamily="2" charset="2"/>
              </a:rPr>
              <a:t>)/7</a:t>
            </a:r>
          </a:p>
          <a:p>
            <a:r>
              <a:rPr lang="en-US" altLang="zh-CN" dirty="0" smtClean="0">
                <a:solidFill>
                  <a:schemeClr val="bg1"/>
                </a:solidFill>
                <a:sym typeface="Wingdings" panose="05000000000000000000" pitchFamily="2" charset="2"/>
              </a:rPr>
              <a:t>k=5, </a:t>
            </a:r>
            <a:r>
              <a:rPr lang="zh-CN" altLang="en-US" dirty="0" smtClean="0">
                <a:solidFill>
                  <a:schemeClr val="bg1"/>
                </a:solidFill>
                <a:sym typeface="Wingdings" panose="05000000000000000000" pitchFamily="2" charset="2"/>
              </a:rPr>
              <a:t>找出最小整数</a:t>
            </a:r>
            <a:r>
              <a:rPr lang="en-US" altLang="zh-CN" dirty="0" smtClean="0">
                <a:solidFill>
                  <a:schemeClr val="bg1"/>
                </a:solidFill>
                <a:sym typeface="Wingdings" panose="05000000000000000000" pitchFamily="2" charset="2"/>
              </a:rPr>
              <a:t>k</a:t>
            </a:r>
          </a:p>
          <a:p>
            <a:r>
              <a:rPr lang="en-US" altLang="zh-CN" dirty="0">
                <a:solidFill>
                  <a:srgbClr val="FFFF00"/>
                </a:solidFill>
                <a:sym typeface="Wingdings" panose="05000000000000000000" pitchFamily="2" charset="2"/>
              </a:rPr>
              <a:t> </a:t>
            </a:r>
            <a:r>
              <a:rPr lang="en-US" altLang="zh-CN" dirty="0" smtClean="0">
                <a:solidFill>
                  <a:srgbClr val="FFFF00"/>
                </a:solidFill>
                <a:sym typeface="Wingdings" panose="05000000000000000000" pitchFamily="2" charset="2"/>
              </a:rPr>
              <a:t>   d=657483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2012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FF00"/>
                </a:solidFill>
              </a:rPr>
              <a:t>RSA</a:t>
            </a:r>
            <a:r>
              <a:rPr lang="zh-CN" altLang="en-US" dirty="0" smtClean="0">
                <a:solidFill>
                  <a:srgbClr val="FFFF00"/>
                </a:solidFill>
              </a:rPr>
              <a:t>算法中涉及的计算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3E6D8-03FC-4407-970B-C819CB28BFA8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23</a:t>
            </a:fld>
            <a:endParaRPr lang="zh-CN" altLang="en-US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1044575" y="2146300"/>
            <a:ext cx="7054850" cy="32527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加密</a:t>
            </a:r>
          </a:p>
          <a:p>
            <a:pPr lvl="1"/>
            <a:r>
              <a:rPr lang="zh-CN" altLang="en-US" sz="3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明文分组</a:t>
            </a:r>
            <a:r>
              <a:rPr lang="en-US" altLang="zh-CN" sz="3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m</a:t>
            </a:r>
            <a:r>
              <a:rPr lang="zh-CN" altLang="en-US" sz="3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作为整数，须小于</a:t>
            </a:r>
            <a:r>
              <a:rPr lang="en-US" altLang="zh-CN" sz="3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n</a:t>
            </a:r>
          </a:p>
          <a:p>
            <a:pPr lvl="1">
              <a:buFontTx/>
              <a:buNone/>
            </a:pPr>
            <a:r>
              <a:rPr lang="en-US" altLang="zh-CN" sz="3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	c=m</a:t>
            </a:r>
            <a:r>
              <a:rPr lang="en-US" altLang="zh-CN" sz="3200" b="1" baseline="30000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e</a:t>
            </a:r>
            <a:r>
              <a:rPr lang="en-US" altLang="zh-CN" sz="3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 mod n</a:t>
            </a:r>
          </a:p>
          <a:p>
            <a:pPr lvl="1"/>
            <a:endParaRPr lang="en-US" altLang="zh-CN" sz="3200" b="1" dirty="0" smtClean="0">
              <a:solidFill>
                <a:schemeClr val="bg1"/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r>
              <a:rPr lang="zh-CN" altLang="en-US" sz="3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解密</a:t>
            </a:r>
          </a:p>
          <a:p>
            <a:pPr lvl="1">
              <a:buFontTx/>
              <a:buNone/>
            </a:pPr>
            <a:r>
              <a:rPr lang="zh-CN" altLang="en-US" sz="3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	</a:t>
            </a:r>
            <a:r>
              <a:rPr lang="en-US" altLang="zh-CN" sz="3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m=c</a:t>
            </a:r>
            <a:r>
              <a:rPr lang="en-US" altLang="zh-CN" sz="3200" b="1" baseline="30000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d</a:t>
            </a:r>
            <a:r>
              <a:rPr lang="en-US" altLang="zh-CN" sz="3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楷体_GB2312" pitchFamily="49" charset="-122"/>
              </a:rPr>
              <a:t> mod n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171825" y="3924300"/>
            <a:ext cx="5096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</a:rPr>
              <a:t>将</a:t>
            </a:r>
            <a:r>
              <a:rPr lang="en-US" altLang="zh-CN" dirty="0" smtClean="0">
                <a:solidFill>
                  <a:srgbClr val="FFC000"/>
                </a:solidFill>
              </a:rPr>
              <a:t>e</a:t>
            </a:r>
            <a:r>
              <a:rPr lang="zh-CN" altLang="en-US" dirty="0" smtClean="0">
                <a:solidFill>
                  <a:srgbClr val="FFC000"/>
                </a:solidFill>
              </a:rPr>
              <a:t>进行二进制展开，用前述</a:t>
            </a:r>
            <a:r>
              <a:rPr lang="en-US" altLang="zh-CN" dirty="0" smtClean="0">
                <a:solidFill>
                  <a:srgbClr val="FFC000"/>
                </a:solidFill>
              </a:rPr>
              <a:t>P19</a:t>
            </a:r>
            <a:r>
              <a:rPr lang="zh-CN" altLang="en-US" dirty="0" smtClean="0">
                <a:solidFill>
                  <a:srgbClr val="FFC000"/>
                </a:solidFill>
              </a:rPr>
              <a:t>的方法逐步计算</a:t>
            </a:r>
            <a:r>
              <a:rPr lang="en-US" altLang="zh-CN" dirty="0" smtClean="0">
                <a:solidFill>
                  <a:srgbClr val="FFC000"/>
                </a:solidFill>
              </a:rPr>
              <a:t>.</a:t>
            </a:r>
            <a:endParaRPr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 flipH="1" flipV="1">
            <a:off x="2686050" y="3495675"/>
            <a:ext cx="581025" cy="428625"/>
          </a:xfrm>
          <a:prstGeom prst="straightConnector1">
            <a:avLst/>
          </a:prstGeom>
          <a:ln>
            <a:solidFill>
              <a:srgbClr val="92D05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3036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FF00"/>
                </a:solidFill>
              </a:rPr>
              <a:t>5</a:t>
            </a:r>
            <a:r>
              <a:rPr lang="zh-CN" altLang="en-US" dirty="0" smtClean="0">
                <a:solidFill>
                  <a:srgbClr val="FFFF00"/>
                </a:solidFill>
              </a:rPr>
              <a:t>、有限域的概念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8590B-96BC-4A18-8B7E-5C95B432CEFB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24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46485" y="2125266"/>
            <a:ext cx="8251031" cy="39060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zh-CN" altLang="en-US" sz="2000" dirty="0">
                <a:solidFill>
                  <a:schemeClr val="bg1"/>
                </a:solidFill>
              </a:rPr>
              <a:t>集合</a:t>
            </a:r>
            <a:r>
              <a:rPr lang="en-US" altLang="zh-CN" sz="2000" i="1" dirty="0">
                <a:solidFill>
                  <a:schemeClr val="bg1"/>
                </a:solidFill>
              </a:rPr>
              <a:t>F</a:t>
            </a:r>
            <a:r>
              <a:rPr lang="en-US" altLang="zh-CN" sz="2000" dirty="0">
                <a:solidFill>
                  <a:schemeClr val="bg1"/>
                </a:solidFill>
              </a:rPr>
              <a:t>={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sz="2000" dirty="0">
                <a:solidFill>
                  <a:schemeClr val="bg1"/>
                </a:solidFill>
              </a:rPr>
              <a:t>，</a:t>
            </a:r>
            <a:r>
              <a:rPr lang="en-US" altLang="zh-CN" sz="2000" dirty="0">
                <a:solidFill>
                  <a:schemeClr val="bg1"/>
                </a:solidFill>
              </a:rPr>
              <a:t>…}</a:t>
            </a:r>
            <a:r>
              <a:rPr lang="zh-CN" altLang="en-US" sz="2000" dirty="0">
                <a:solidFill>
                  <a:schemeClr val="bg1"/>
                </a:solidFill>
              </a:rPr>
              <a:t>，对</a:t>
            </a:r>
            <a:r>
              <a:rPr lang="en-US" altLang="zh-CN" sz="2000" i="1" dirty="0">
                <a:solidFill>
                  <a:schemeClr val="bg1"/>
                </a:solidFill>
              </a:rPr>
              <a:t>F</a:t>
            </a:r>
            <a:r>
              <a:rPr lang="zh-CN" altLang="en-US" sz="2000" dirty="0">
                <a:solidFill>
                  <a:schemeClr val="bg1"/>
                </a:solidFill>
              </a:rPr>
              <a:t>的元素定义了两种运算：“</a:t>
            </a:r>
            <a:r>
              <a:rPr lang="en-US" altLang="zh-CN" sz="2000" dirty="0">
                <a:solidFill>
                  <a:schemeClr val="bg1"/>
                </a:solidFill>
              </a:rPr>
              <a:t>+”</a:t>
            </a:r>
            <a:r>
              <a:rPr lang="zh-CN" altLang="en-US" sz="2000" dirty="0">
                <a:solidFill>
                  <a:schemeClr val="bg1"/>
                </a:solidFill>
              </a:rPr>
              <a:t>和“*”，并满足以下</a:t>
            </a:r>
            <a:r>
              <a:rPr lang="en-US" altLang="zh-CN" sz="2000" dirty="0">
                <a:solidFill>
                  <a:schemeClr val="bg1"/>
                </a:solidFill>
              </a:rPr>
              <a:t>3</a:t>
            </a:r>
            <a:r>
              <a:rPr lang="zh-CN" altLang="en-US" sz="2000" dirty="0">
                <a:solidFill>
                  <a:schemeClr val="bg1"/>
                </a:solidFill>
              </a:rPr>
              <a:t>个条件：</a:t>
            </a:r>
          </a:p>
          <a:p>
            <a:pPr>
              <a:lnSpc>
                <a:spcPct val="125000"/>
              </a:lnSpc>
            </a:pPr>
            <a:r>
              <a:rPr lang="zh-CN" altLang="en-US" sz="2000" dirty="0">
                <a:solidFill>
                  <a:schemeClr val="bg1"/>
                </a:solidFill>
              </a:rPr>
              <a:t>（</a:t>
            </a:r>
            <a:r>
              <a:rPr lang="en-US" altLang="zh-CN" sz="2000" dirty="0">
                <a:solidFill>
                  <a:schemeClr val="bg1"/>
                </a:solidFill>
              </a:rPr>
              <a:t>1</a:t>
            </a:r>
            <a:r>
              <a:rPr lang="zh-CN" altLang="en-US" sz="2000" dirty="0">
                <a:solidFill>
                  <a:schemeClr val="bg1"/>
                </a:solidFill>
              </a:rPr>
              <a:t>）</a:t>
            </a:r>
            <a:r>
              <a:rPr lang="en-US" altLang="zh-CN" sz="2000" i="1" dirty="0">
                <a:solidFill>
                  <a:schemeClr val="bg1"/>
                </a:solidFill>
              </a:rPr>
              <a:t>F</a:t>
            </a:r>
            <a:r>
              <a:rPr lang="zh-CN" altLang="en-US" sz="2000" dirty="0">
                <a:solidFill>
                  <a:schemeClr val="bg1"/>
                </a:solidFill>
              </a:rPr>
              <a:t>的元素关于运算“</a:t>
            </a:r>
            <a:r>
              <a:rPr lang="en-US" altLang="zh-CN" sz="2000" dirty="0">
                <a:solidFill>
                  <a:schemeClr val="bg1"/>
                </a:solidFill>
              </a:rPr>
              <a:t>+”</a:t>
            </a:r>
            <a:r>
              <a:rPr lang="zh-CN" altLang="en-US" sz="2000" dirty="0">
                <a:solidFill>
                  <a:schemeClr val="bg1"/>
                </a:solidFill>
              </a:rPr>
              <a:t>构成交换群，设其单位元素为</a:t>
            </a:r>
            <a:r>
              <a:rPr lang="en-US" altLang="zh-CN" sz="2000" dirty="0">
                <a:solidFill>
                  <a:schemeClr val="bg1"/>
                </a:solidFill>
              </a:rPr>
              <a:t>0</a:t>
            </a:r>
            <a:r>
              <a:rPr lang="zh-CN" altLang="en-US" sz="2000" dirty="0">
                <a:solidFill>
                  <a:schemeClr val="bg1"/>
                </a:solidFill>
              </a:rPr>
              <a:t>；</a:t>
            </a:r>
          </a:p>
          <a:p>
            <a:pPr>
              <a:lnSpc>
                <a:spcPct val="125000"/>
              </a:lnSpc>
            </a:pPr>
            <a:r>
              <a:rPr lang="zh-CN" altLang="en-US" sz="2000" dirty="0">
                <a:solidFill>
                  <a:schemeClr val="bg1"/>
                </a:solidFill>
              </a:rPr>
              <a:t>（</a:t>
            </a:r>
            <a:r>
              <a:rPr lang="en-US" altLang="zh-CN" sz="2000" dirty="0">
                <a:solidFill>
                  <a:schemeClr val="bg1"/>
                </a:solidFill>
              </a:rPr>
              <a:t>2</a:t>
            </a:r>
            <a:r>
              <a:rPr lang="zh-CN" altLang="en-US" sz="2000" dirty="0">
                <a:solidFill>
                  <a:schemeClr val="bg1"/>
                </a:solidFill>
              </a:rPr>
              <a:t>）</a:t>
            </a:r>
            <a:r>
              <a:rPr lang="en-US" altLang="zh-CN" sz="2000" i="1" dirty="0">
                <a:solidFill>
                  <a:schemeClr val="bg1"/>
                </a:solidFill>
              </a:rPr>
              <a:t>F</a:t>
            </a:r>
            <a:r>
              <a:rPr lang="en-US" altLang="zh-CN" sz="2000" dirty="0">
                <a:solidFill>
                  <a:schemeClr val="bg1"/>
                </a:solidFill>
              </a:rPr>
              <a:t>\{0}</a:t>
            </a:r>
            <a:r>
              <a:rPr lang="zh-CN" altLang="en-US" sz="2000" dirty="0">
                <a:solidFill>
                  <a:schemeClr val="bg1"/>
                </a:solidFill>
              </a:rPr>
              <a:t>的元素关于运算“*”构成交换群。即</a:t>
            </a:r>
            <a:r>
              <a:rPr lang="en-US" altLang="zh-CN" sz="2000" i="1" dirty="0">
                <a:solidFill>
                  <a:schemeClr val="bg1"/>
                </a:solidFill>
              </a:rPr>
              <a:t>F</a:t>
            </a:r>
            <a:r>
              <a:rPr lang="zh-CN" altLang="en-US" sz="2000" dirty="0">
                <a:solidFill>
                  <a:schemeClr val="bg1"/>
                </a:solidFill>
              </a:rPr>
              <a:t>中元素排除元素</a:t>
            </a:r>
            <a:r>
              <a:rPr lang="en-US" altLang="zh-CN" sz="2000" dirty="0">
                <a:solidFill>
                  <a:schemeClr val="bg1"/>
                </a:solidFill>
              </a:rPr>
              <a:t>0</a:t>
            </a:r>
            <a:r>
              <a:rPr lang="zh-CN" altLang="en-US" sz="2000" dirty="0">
                <a:solidFill>
                  <a:schemeClr val="bg1"/>
                </a:solidFill>
              </a:rPr>
              <a:t>后，关于“*”法构成交换群。</a:t>
            </a:r>
          </a:p>
          <a:p>
            <a:pPr>
              <a:lnSpc>
                <a:spcPct val="125000"/>
              </a:lnSpc>
            </a:pPr>
            <a:r>
              <a:rPr lang="zh-CN" altLang="en-US" sz="2000" dirty="0">
                <a:solidFill>
                  <a:schemeClr val="bg1"/>
                </a:solidFill>
              </a:rPr>
              <a:t>（</a:t>
            </a:r>
            <a:r>
              <a:rPr lang="en-US" altLang="zh-CN" sz="2000" dirty="0">
                <a:solidFill>
                  <a:schemeClr val="bg1"/>
                </a:solidFill>
              </a:rPr>
              <a:t>3</a:t>
            </a:r>
            <a:r>
              <a:rPr lang="zh-CN" altLang="en-US" sz="2000" dirty="0">
                <a:solidFill>
                  <a:schemeClr val="bg1"/>
                </a:solidFill>
              </a:rPr>
              <a:t>）分配律成立，即对于任意元素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sz="2000" dirty="0" err="1">
                <a:solidFill>
                  <a:schemeClr val="bg1"/>
                </a:solidFill>
              </a:rPr>
              <a:t>∈</a:t>
            </a:r>
            <a:r>
              <a:rPr lang="en-US" altLang="zh-CN" sz="2000" i="1" dirty="0" err="1">
                <a:solidFill>
                  <a:schemeClr val="bg1"/>
                </a:solidFill>
              </a:rPr>
              <a:t>F</a:t>
            </a:r>
            <a:r>
              <a:rPr lang="zh-CN" altLang="en-US" sz="2000" dirty="0">
                <a:solidFill>
                  <a:schemeClr val="bg1"/>
                </a:solidFill>
              </a:rPr>
              <a:t>，恒有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a*(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b+c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)=(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b+c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)*a=a*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b+a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*c</a:t>
            </a:r>
            <a:r>
              <a:rPr lang="zh-CN" alt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20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zh-CN" altLang="en-US" sz="2000" dirty="0">
                <a:solidFill>
                  <a:schemeClr val="bg1"/>
                </a:solidFill>
              </a:rPr>
              <a:t>是素数时，</a:t>
            </a:r>
            <a:r>
              <a:rPr lang="en-US" altLang="zh-CN" sz="2000" i="1" dirty="0">
                <a:solidFill>
                  <a:schemeClr val="bg1"/>
                </a:solidFill>
              </a:rPr>
              <a:t>F</a:t>
            </a:r>
            <a:r>
              <a:rPr lang="en-US" altLang="zh-CN" sz="2000" dirty="0">
                <a:solidFill>
                  <a:schemeClr val="bg1"/>
                </a:solidFill>
              </a:rPr>
              <a:t>{0</a:t>
            </a:r>
            <a:r>
              <a:rPr lang="zh-CN" altLang="en-US" sz="2000" dirty="0">
                <a:solidFill>
                  <a:schemeClr val="bg1"/>
                </a:solidFill>
              </a:rPr>
              <a:t>，</a:t>
            </a:r>
            <a:r>
              <a:rPr lang="en-US" altLang="zh-CN" sz="2000" dirty="0">
                <a:solidFill>
                  <a:schemeClr val="bg1"/>
                </a:solidFill>
              </a:rPr>
              <a:t>1</a:t>
            </a:r>
            <a:r>
              <a:rPr lang="zh-CN" altLang="en-US" sz="2000" dirty="0">
                <a:solidFill>
                  <a:schemeClr val="bg1"/>
                </a:solidFill>
              </a:rPr>
              <a:t>，</a:t>
            </a:r>
            <a:r>
              <a:rPr lang="en-US" altLang="zh-CN" sz="2000" dirty="0">
                <a:solidFill>
                  <a:schemeClr val="bg1"/>
                </a:solidFill>
              </a:rPr>
              <a:t>2</a:t>
            </a:r>
            <a:r>
              <a:rPr lang="zh-CN" altLang="en-US" sz="2000" dirty="0">
                <a:solidFill>
                  <a:schemeClr val="bg1"/>
                </a:solidFill>
              </a:rPr>
              <a:t>，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  <a:r>
              <a:rPr lang="zh-CN" altLang="en-US" sz="2000" dirty="0">
                <a:solidFill>
                  <a:schemeClr val="bg1"/>
                </a:solidFill>
              </a:rPr>
              <a:t>，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sz="2000" dirty="0">
                <a:solidFill>
                  <a:schemeClr val="bg1"/>
                </a:solidFill>
              </a:rPr>
              <a:t>-1}</a:t>
            </a:r>
            <a:r>
              <a:rPr lang="zh-CN" altLang="en-US" sz="2000" dirty="0">
                <a:solidFill>
                  <a:schemeClr val="bg1"/>
                </a:solidFill>
              </a:rPr>
              <a:t>，在</a:t>
            </a:r>
            <a:r>
              <a:rPr lang="en-US" altLang="zh-CN" sz="2000" dirty="0">
                <a:solidFill>
                  <a:schemeClr val="bg1"/>
                </a:solidFill>
              </a:rPr>
              <a:t>mod 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zh-CN" altLang="en-US" sz="2000" dirty="0">
                <a:solidFill>
                  <a:schemeClr val="bg1"/>
                </a:solidFill>
              </a:rPr>
              <a:t>意义下，关于求和运算“</a:t>
            </a:r>
            <a:r>
              <a:rPr lang="en-US" altLang="zh-CN" sz="2000" dirty="0">
                <a:solidFill>
                  <a:schemeClr val="bg1"/>
                </a:solidFill>
              </a:rPr>
              <a:t>+”</a:t>
            </a:r>
            <a:r>
              <a:rPr lang="zh-CN" altLang="en-US" sz="2000" dirty="0">
                <a:solidFill>
                  <a:schemeClr val="bg1"/>
                </a:solidFill>
              </a:rPr>
              <a:t> 及乘积“*”，构成了域。</a:t>
            </a:r>
            <a:r>
              <a:rPr lang="en-US" altLang="zh-CN" sz="2000" i="1" dirty="0">
                <a:solidFill>
                  <a:schemeClr val="bg1"/>
                </a:solidFill>
              </a:rPr>
              <a:t>F</a:t>
            </a:r>
            <a:r>
              <a:rPr lang="zh-CN" altLang="en-US" sz="2000" dirty="0">
                <a:solidFill>
                  <a:schemeClr val="bg1"/>
                </a:solidFill>
              </a:rPr>
              <a:t>域的元素数目有限时称为有限域</a:t>
            </a:r>
            <a:r>
              <a:rPr lang="en-US" altLang="zh-CN" sz="2000" dirty="0">
                <a:solidFill>
                  <a:schemeClr val="bg1"/>
                </a:solidFill>
              </a:rPr>
              <a:t>, </a:t>
            </a:r>
            <a:r>
              <a:rPr lang="zh-CN" altLang="en-US" sz="2000" dirty="0">
                <a:solidFill>
                  <a:schemeClr val="bg1"/>
                </a:solidFill>
              </a:rPr>
              <a:t>记为</a:t>
            </a:r>
            <a:r>
              <a:rPr lang="en-US" altLang="zh-CN" sz="2000" dirty="0">
                <a:solidFill>
                  <a:srgbClr val="FFC000"/>
                </a:solidFill>
              </a:rPr>
              <a:t>GF(</a:t>
            </a:r>
            <a:r>
              <a:rPr lang="en-US" altLang="zh-CN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sz="2000" dirty="0">
                <a:solidFill>
                  <a:srgbClr val="FFC000"/>
                </a:solidFill>
              </a:rPr>
              <a:t>)</a:t>
            </a:r>
            <a:r>
              <a:rPr lang="zh-CN" altLang="en-US" sz="2000" dirty="0">
                <a:solidFill>
                  <a:schemeClr val="bg1"/>
                </a:solidFill>
              </a:rPr>
              <a:t>。</a:t>
            </a:r>
          </a:p>
          <a:p>
            <a:pPr marL="257175" indent="-257175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zh-CN" altLang="en-US" sz="2000" dirty="0">
                <a:solidFill>
                  <a:schemeClr val="bg1"/>
                </a:solidFill>
              </a:rPr>
              <a:t>有限域元素的数目称为有限域的阶。</a:t>
            </a:r>
          </a:p>
        </p:txBody>
      </p:sp>
    </p:spTree>
    <p:extLst>
      <p:ext uri="{BB962C8B-B14F-4D97-AF65-F5344CB8AC3E}">
        <p14:creationId xmlns:p14="http://schemas.microsoft.com/office/powerpoint/2010/main" val="22285441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FF00"/>
                </a:solidFill>
              </a:rPr>
              <a:t>GF(p)</a:t>
            </a:r>
            <a:r>
              <a:rPr lang="zh-CN" altLang="en-US" dirty="0" smtClean="0">
                <a:solidFill>
                  <a:srgbClr val="FFFF00"/>
                </a:solidFill>
              </a:rPr>
              <a:t>有限域中的运算</a:t>
            </a:r>
            <a:endParaRPr lang="zh-CN" altLang="en-US" dirty="0">
              <a:solidFill>
                <a:srgbClr val="FFFF00"/>
              </a:solidFill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03" t="15600" r="22554" b="23257"/>
          <a:stretch/>
        </p:blipFill>
        <p:spPr>
          <a:xfrm>
            <a:off x="2085975" y="2125266"/>
            <a:ext cx="4622006" cy="3651655"/>
          </a:xfrm>
          <a:prstGeom prst="rect">
            <a:avLst/>
          </a:prstGeom>
        </p:spPr>
      </p:pic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2A47-5791-45B4-AA66-DBC0A4F90462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25</a:t>
            </a:fld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936581" y="3558678"/>
            <a:ext cx="59343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00" i="1" dirty="0">
                <a:solidFill>
                  <a:srgbClr val="FFC000"/>
                </a:solidFill>
              </a:rPr>
              <a:t>p</a:t>
            </a:r>
            <a:r>
              <a:rPr lang="en-US" altLang="zh-CN" sz="2100" dirty="0">
                <a:solidFill>
                  <a:srgbClr val="FFC000"/>
                </a:solidFill>
              </a:rPr>
              <a:t>=5</a:t>
            </a:r>
            <a:endParaRPr lang="zh-CN" altLang="en-US" sz="21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5376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FF00"/>
                </a:solidFill>
              </a:rPr>
              <a:t>6</a:t>
            </a:r>
            <a:r>
              <a:rPr lang="zh-CN" altLang="en-US" dirty="0" smtClean="0">
                <a:solidFill>
                  <a:srgbClr val="FFFF00"/>
                </a:solidFill>
              </a:rPr>
              <a:t>、三大难解数学问题 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902619"/>
            <a:ext cx="7886700" cy="3983831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altLang="zh-CN" dirty="0" smtClean="0">
                <a:solidFill>
                  <a:srgbClr val="FFC000"/>
                </a:solidFill>
              </a:rPr>
              <a:t>1</a:t>
            </a:r>
            <a:r>
              <a:rPr lang="zh-CN" altLang="en-US" dirty="0">
                <a:solidFill>
                  <a:srgbClr val="FFC000"/>
                </a:solidFill>
              </a:rPr>
              <a:t>、</a:t>
            </a:r>
            <a:r>
              <a:rPr lang="zh-CN" altLang="en-US" dirty="0" smtClean="0">
                <a:solidFill>
                  <a:srgbClr val="FFC000"/>
                </a:solidFill>
              </a:rPr>
              <a:t>大整数的因数分解问题</a:t>
            </a:r>
            <a:endParaRPr lang="en-US" altLang="zh-CN" dirty="0" smtClean="0">
              <a:solidFill>
                <a:srgbClr val="FFC000"/>
              </a:solidFill>
            </a:endParaRP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chemeClr val="bg1"/>
                </a:solidFill>
              </a:rPr>
              <a:t>给定两个大的素数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zh-CN" altLang="en-US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altLang="zh-CN" dirty="0" smtClean="0">
                <a:solidFill>
                  <a:schemeClr val="bg1"/>
                </a:solidFill>
              </a:rPr>
              <a:t>, </a:t>
            </a:r>
            <a:r>
              <a:rPr lang="zh-CN" altLang="en-US" dirty="0" smtClean="0">
                <a:solidFill>
                  <a:schemeClr val="bg1"/>
                </a:solidFill>
              </a:rPr>
              <a:t>计算乘积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 q=n</a:t>
            </a:r>
            <a:r>
              <a:rPr lang="zh-CN" altLang="en-US" dirty="0" smtClean="0">
                <a:solidFill>
                  <a:schemeClr val="bg1"/>
                </a:solidFill>
                <a:sym typeface="Symbol" panose="05050102010706020507" pitchFamily="18" charset="2"/>
              </a:rPr>
              <a:t>很容易；</a:t>
            </a:r>
            <a:endParaRPr lang="en-US" altLang="zh-CN" dirty="0" smtClean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chemeClr val="bg1"/>
                </a:solidFill>
                <a:sym typeface="Symbol" panose="05050102010706020507" pitchFamily="18" charset="2"/>
              </a:rPr>
              <a:t>给定大整数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zh-CN" altLang="en-US" dirty="0" smtClean="0">
                <a:solidFill>
                  <a:schemeClr val="bg1"/>
                </a:solidFill>
                <a:sym typeface="Symbol" panose="05050102010706020507" pitchFamily="18" charset="2"/>
              </a:rPr>
              <a:t>，求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zh-CN" altLang="en-US" dirty="0" smtClean="0">
                <a:solidFill>
                  <a:schemeClr val="bg1"/>
                </a:solidFill>
                <a:sym typeface="Symbol" panose="05050102010706020507" pitchFamily="18" charset="2"/>
              </a:rPr>
              <a:t>的素因数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zh-CN" alt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、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q</a:t>
            </a:r>
            <a:r>
              <a:rPr lang="zh-CN" altLang="en-US" dirty="0" smtClean="0">
                <a:solidFill>
                  <a:schemeClr val="bg1"/>
                </a:solidFill>
                <a:sym typeface="Symbol" panose="05050102010706020507" pitchFamily="18" charset="2"/>
              </a:rPr>
              <a:t>，使得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n=p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 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q</a:t>
            </a:r>
            <a:r>
              <a:rPr lang="zh-CN" altLang="en-US" dirty="0" smtClean="0">
                <a:solidFill>
                  <a:schemeClr val="bg1"/>
                </a:solidFill>
                <a:sym typeface="Symbol" panose="05050102010706020507" pitchFamily="18" charset="2"/>
              </a:rPr>
              <a:t>非常困难。</a:t>
            </a:r>
            <a:r>
              <a:rPr lang="en-US" altLang="zh-CN" dirty="0" smtClean="0">
                <a:solidFill>
                  <a:schemeClr val="bg1"/>
                </a:solidFill>
              </a:rPr>
              <a:t> 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zh-CN" altLang="en-US" dirty="0" smtClean="0">
                <a:solidFill>
                  <a:schemeClr val="bg1"/>
                </a:solidFill>
              </a:rPr>
              <a:t>如：</a:t>
            </a:r>
            <a:r>
              <a:rPr lang="en-US" altLang="zh-CN" dirty="0" smtClean="0">
                <a:solidFill>
                  <a:schemeClr val="bg1"/>
                </a:solidFill>
              </a:rPr>
              <a:t>p=20000000000000002559, q=8000000000000001239</a:t>
            </a:r>
            <a:r>
              <a:rPr lang="zh-CN" altLang="en-US" dirty="0" smtClean="0">
                <a:solidFill>
                  <a:schemeClr val="bg1"/>
                </a:solidFill>
              </a:rPr>
              <a:t>是两个大素数，它们的乘积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                n=1600000000000000229500000000000003170601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zh-CN" altLang="en-US" dirty="0" smtClean="0">
                <a:solidFill>
                  <a:schemeClr val="bg1"/>
                </a:solidFill>
              </a:rPr>
              <a:t>但要分解这个数很困难。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A31EF-0498-464D-8C8D-276940C0234C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488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C000"/>
                </a:solidFill>
              </a:rPr>
              <a:t>2</a:t>
            </a:r>
            <a:r>
              <a:rPr lang="zh-CN" altLang="en-US" dirty="0" smtClean="0">
                <a:solidFill>
                  <a:srgbClr val="FFC000"/>
                </a:solidFill>
              </a:rPr>
              <a:t>、离散对数问题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zh-CN" altLang="en-US" dirty="0" smtClean="0">
                <a:solidFill>
                  <a:schemeClr val="bg1"/>
                </a:solidFill>
              </a:rPr>
              <a:t>已知有限循环群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G=&lt;g&gt;={</a:t>
            </a:r>
            <a:r>
              <a:rPr lang="en-US" altLang="zh-CN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i="1" baseline="300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zh-CN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|k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=0,1,2,…}</a:t>
            </a:r>
            <a:r>
              <a:rPr lang="zh-CN" altLang="en-US" dirty="0" smtClean="0">
                <a:solidFill>
                  <a:schemeClr val="bg1"/>
                </a:solidFill>
              </a:rPr>
              <a:t>及其生成元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zh-CN" altLang="en-US" dirty="0" smtClean="0">
                <a:solidFill>
                  <a:schemeClr val="bg1"/>
                </a:solidFill>
              </a:rPr>
              <a:t>和阶</a:t>
            </a:r>
            <a:r>
              <a:rPr lang="en-US" altLang="zh-CN" i="1" dirty="0" smtClean="0">
                <a:solidFill>
                  <a:schemeClr val="bg1"/>
                </a:solidFill>
              </a:rPr>
              <a:t>n</a:t>
            </a:r>
            <a:r>
              <a:rPr lang="en-US" altLang="zh-CN" dirty="0" smtClean="0">
                <a:solidFill>
                  <a:schemeClr val="bg1"/>
                </a:solidFill>
              </a:rPr>
              <a:t>=|</a:t>
            </a:r>
            <a:r>
              <a:rPr lang="en-US" altLang="zh-CN" i="1" dirty="0" smtClean="0">
                <a:solidFill>
                  <a:schemeClr val="bg1"/>
                </a:solidFill>
              </a:rPr>
              <a:t>G</a:t>
            </a:r>
            <a:r>
              <a:rPr lang="en-US" altLang="zh-CN" dirty="0" smtClean="0">
                <a:solidFill>
                  <a:schemeClr val="bg1"/>
                </a:solidFill>
              </a:rPr>
              <a:t>|.</a:t>
            </a:r>
          </a:p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</a:rPr>
              <a:t>给定整数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dirty="0" smtClean="0">
                <a:solidFill>
                  <a:schemeClr val="bg1"/>
                </a:solidFill>
              </a:rPr>
              <a:t>, </a:t>
            </a:r>
            <a:r>
              <a:rPr lang="zh-CN" altLang="en-US" dirty="0" smtClean="0">
                <a:solidFill>
                  <a:schemeClr val="bg1"/>
                </a:solidFill>
              </a:rPr>
              <a:t>计算元素</a:t>
            </a:r>
            <a:r>
              <a:rPr lang="en-US" altLang="zh-CN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i="1" baseline="300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=h</a:t>
            </a:r>
            <a:r>
              <a:rPr lang="zh-CN" altLang="en-US" dirty="0" smtClean="0">
                <a:solidFill>
                  <a:schemeClr val="bg1"/>
                </a:solidFill>
              </a:rPr>
              <a:t>很容易；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</a:rPr>
              <a:t>给定元素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zh-CN" dirty="0" smtClean="0">
                <a:solidFill>
                  <a:schemeClr val="bg1"/>
                </a:solidFill>
              </a:rPr>
              <a:t>, </a:t>
            </a:r>
            <a:r>
              <a:rPr lang="zh-CN" altLang="en-US" dirty="0" smtClean="0">
                <a:solidFill>
                  <a:schemeClr val="bg1"/>
                </a:solidFill>
              </a:rPr>
              <a:t>计算整数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dirty="0" smtClean="0">
                <a:solidFill>
                  <a:schemeClr val="bg1"/>
                </a:solidFill>
              </a:rPr>
              <a:t>, 0≤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dirty="0" smtClean="0">
                <a:solidFill>
                  <a:schemeClr val="bg1"/>
                </a:solidFill>
              </a:rPr>
              <a:t>≤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dirty="0" smtClean="0">
                <a:solidFill>
                  <a:schemeClr val="bg1"/>
                </a:solidFill>
              </a:rPr>
              <a:t>, </a:t>
            </a:r>
            <a:r>
              <a:rPr lang="zh-CN" altLang="en-US" dirty="0" smtClean="0">
                <a:solidFill>
                  <a:schemeClr val="bg1"/>
                </a:solidFill>
              </a:rPr>
              <a:t>使得</a:t>
            </a:r>
            <a:r>
              <a:rPr lang="en-US" altLang="zh-CN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i="1" baseline="30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=h</a:t>
            </a:r>
            <a:r>
              <a:rPr lang="zh-CN" altLang="en-US" dirty="0" smtClean="0">
                <a:solidFill>
                  <a:schemeClr val="bg1"/>
                </a:solidFill>
              </a:rPr>
              <a:t>非常困难。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zh-CN" altLang="en-US" dirty="0" smtClean="0">
                <a:solidFill>
                  <a:schemeClr val="bg1"/>
                </a:solidFill>
              </a:rPr>
              <a:t>例如：给定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dirty="0" smtClean="0">
                <a:solidFill>
                  <a:schemeClr val="bg1"/>
                </a:solidFill>
              </a:rPr>
              <a:t>=20000000000000002559, 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dirty="0" smtClean="0">
                <a:solidFill>
                  <a:schemeClr val="bg1"/>
                </a:solidFill>
              </a:rPr>
              <a:t>=11,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dirty="0" smtClean="0">
                <a:solidFill>
                  <a:schemeClr val="bg1"/>
                </a:solidFill>
              </a:rPr>
              <a:t>=20030428, </a:t>
            </a:r>
            <a:r>
              <a:rPr lang="zh-CN" altLang="en-US" dirty="0" smtClean="0">
                <a:solidFill>
                  <a:schemeClr val="bg1"/>
                </a:solidFill>
              </a:rPr>
              <a:t>可以计算出</a:t>
            </a:r>
            <a:r>
              <a:rPr lang="en-US" altLang="zh-CN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i="1" baseline="30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dirty="0" smtClean="0">
                <a:solidFill>
                  <a:schemeClr val="bg1"/>
                </a:solidFill>
              </a:rPr>
              <a:t>=1134889584997235257 (mod 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dirty="0" smtClean="0">
                <a:solidFill>
                  <a:schemeClr val="bg1"/>
                </a:solidFill>
              </a:rPr>
              <a:t>)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zh-CN" altLang="en-US" dirty="0" smtClean="0">
                <a:solidFill>
                  <a:schemeClr val="bg1"/>
                </a:solidFill>
              </a:rPr>
              <a:t>但要求整数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dirty="0" smtClean="0">
                <a:solidFill>
                  <a:schemeClr val="bg1"/>
                </a:solidFill>
              </a:rPr>
              <a:t>, </a:t>
            </a:r>
            <a:r>
              <a:rPr lang="zh-CN" altLang="en-US" dirty="0" smtClean="0">
                <a:solidFill>
                  <a:schemeClr val="bg1"/>
                </a:solidFill>
              </a:rPr>
              <a:t>使得</a:t>
            </a:r>
            <a:r>
              <a:rPr lang="en-US" altLang="zh-CN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i="1" baseline="30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dirty="0" smtClean="0">
                <a:solidFill>
                  <a:schemeClr val="bg1"/>
                </a:solidFill>
              </a:rPr>
              <a:t>=</a:t>
            </a:r>
            <a:r>
              <a:rPr lang="en-US" altLang="zh-CN" dirty="0">
                <a:solidFill>
                  <a:schemeClr val="bg1"/>
                </a:solidFill>
              </a:rPr>
              <a:t>1134889584997235257 (mod 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dirty="0" smtClean="0">
                <a:solidFill>
                  <a:schemeClr val="bg1"/>
                </a:solidFill>
              </a:rPr>
              <a:t>) </a:t>
            </a:r>
            <a:r>
              <a:rPr lang="zh-CN" altLang="en-US" dirty="0" smtClean="0">
                <a:solidFill>
                  <a:schemeClr val="bg1"/>
                </a:solidFill>
              </a:rPr>
              <a:t>非常困难。</a:t>
            </a: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lnSpc>
                <a:spcPct val="130000"/>
              </a:lnSpc>
              <a:buNone/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82A6D-5FEA-49F6-87A5-68708F1B05D9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02643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C000"/>
                </a:solidFill>
              </a:rPr>
              <a:t>3</a:t>
            </a:r>
            <a:r>
              <a:rPr lang="zh-CN" altLang="en-US" dirty="0" smtClean="0">
                <a:solidFill>
                  <a:srgbClr val="FFC000"/>
                </a:solidFill>
              </a:rPr>
              <a:t>、椭圆曲线离散对数问题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914077"/>
            <a:ext cx="7886700" cy="22007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000" dirty="0">
                <a:solidFill>
                  <a:schemeClr val="bg1"/>
                </a:solidFill>
              </a:rPr>
              <a:t>已知有限域</a:t>
            </a:r>
            <a:r>
              <a:rPr lang="en-US" altLang="zh-CN" sz="2000" i="1" dirty="0" err="1">
                <a:solidFill>
                  <a:schemeClr val="bg1"/>
                </a:solidFill>
              </a:rPr>
              <a:t>F</a:t>
            </a:r>
            <a:r>
              <a:rPr lang="en-US" altLang="zh-CN" sz="2000" i="1" baseline="-25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zh-CN" altLang="en-US" sz="2000" dirty="0">
                <a:solidFill>
                  <a:schemeClr val="bg1"/>
                </a:solidFill>
              </a:rPr>
              <a:t>上的椭圆曲线点群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sz="2000" i="1" dirty="0">
                <a:solidFill>
                  <a:schemeClr val="bg1"/>
                </a:solidFill>
              </a:rPr>
              <a:t>E</a:t>
            </a:r>
            <a:r>
              <a:rPr lang="en-US" altLang="zh-CN" sz="2000" dirty="0">
                <a:solidFill>
                  <a:schemeClr val="bg1"/>
                </a:solidFill>
              </a:rPr>
              <a:t>(</a:t>
            </a:r>
            <a:r>
              <a:rPr lang="en-US" altLang="zh-CN" sz="2000" i="1" dirty="0" err="1">
                <a:solidFill>
                  <a:schemeClr val="bg1"/>
                </a:solidFill>
              </a:rPr>
              <a:t>F</a:t>
            </a:r>
            <a:r>
              <a:rPr lang="en-US" altLang="zh-CN" sz="2000" i="1" baseline="-25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sz="2000" dirty="0">
                <a:solidFill>
                  <a:schemeClr val="bg1"/>
                </a:solidFill>
              </a:rPr>
              <a:t>)={(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x,y</a:t>
            </a:r>
            <a:r>
              <a:rPr lang="en-US" altLang="zh-CN" sz="2000" dirty="0">
                <a:solidFill>
                  <a:schemeClr val="bg1"/>
                </a:solidFill>
              </a:rPr>
              <a:t>)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F</a:t>
            </a:r>
            <a:r>
              <a:rPr lang="en-US" altLang="zh-CN" sz="2000" i="1" baseline="-2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F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p|y</a:t>
            </a:r>
            <a:r>
              <a:rPr lang="en-US" altLang="zh-CN" sz="2000" i="1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2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=x</a:t>
            </a:r>
            <a:r>
              <a:rPr lang="en-US" altLang="zh-CN" sz="2000" i="1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3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+ax+b, 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a,b</a:t>
            </a:r>
            <a:r>
              <a:rPr lang="en-US" altLang="zh-CN" sz="2000" dirty="0" err="1">
                <a:solidFill>
                  <a:schemeClr val="bg1"/>
                </a:solidFill>
                <a:sym typeface="Symbol" panose="05050102010706020507" pitchFamily="18" charset="2"/>
              </a:rPr>
              <a:t>F</a:t>
            </a:r>
            <a:r>
              <a:rPr lang="en-US" altLang="zh-CN" sz="2000" i="1" baseline="-25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n-US" altLang="zh-CN" sz="2000" dirty="0">
                <a:solidFill>
                  <a:schemeClr val="bg1"/>
                </a:solidFill>
              </a:rPr>
              <a:t>}U{</a:t>
            </a:r>
            <a:r>
              <a:rPr lang="en-US" altLang="zh-CN" sz="2000" i="1" dirty="0">
                <a:solidFill>
                  <a:schemeClr val="bg1"/>
                </a:solidFill>
              </a:rPr>
              <a:t>O</a:t>
            </a:r>
            <a:r>
              <a:rPr lang="en-US" altLang="zh-CN" sz="2000" dirty="0">
                <a:solidFill>
                  <a:schemeClr val="bg1"/>
                </a:solidFill>
              </a:rPr>
              <a:t>}</a:t>
            </a:r>
          </a:p>
          <a:p>
            <a:pPr marL="0" indent="0">
              <a:buNone/>
            </a:pPr>
            <a:r>
              <a:rPr lang="zh-CN" altLang="en-US" sz="2000" dirty="0">
                <a:solidFill>
                  <a:schemeClr val="bg1"/>
                </a:solidFill>
              </a:rPr>
              <a:t>点</a:t>
            </a:r>
            <a:r>
              <a:rPr lang="en-US" altLang="zh-CN" sz="2000" i="1" dirty="0">
                <a:solidFill>
                  <a:schemeClr val="bg1"/>
                </a:solidFill>
              </a:rPr>
              <a:t>P</a:t>
            </a:r>
            <a:r>
              <a:rPr lang="en-US" altLang="zh-CN" sz="2000" dirty="0">
                <a:solidFill>
                  <a:schemeClr val="bg1"/>
                </a:solidFill>
              </a:rPr>
              <a:t>=(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x,y</a:t>
            </a:r>
            <a:r>
              <a:rPr lang="en-US" altLang="zh-CN" sz="2000" dirty="0">
                <a:solidFill>
                  <a:schemeClr val="bg1"/>
                </a:solidFill>
              </a:rPr>
              <a:t>)</a:t>
            </a:r>
            <a:r>
              <a:rPr lang="zh-CN" altLang="en-US" sz="2000" dirty="0">
                <a:solidFill>
                  <a:schemeClr val="bg1"/>
                </a:solidFill>
              </a:rPr>
              <a:t>的阶为一个大的素数。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给定整数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chemeClr val="bg1"/>
                </a:solidFill>
              </a:rPr>
              <a:t>, </a:t>
            </a:r>
            <a:r>
              <a:rPr lang="zh-CN" altLang="en-US" sz="2000" dirty="0">
                <a:solidFill>
                  <a:schemeClr val="bg1"/>
                </a:solidFill>
              </a:rPr>
              <a:t>计算点</a:t>
            </a:r>
            <a:r>
              <a:rPr lang="en-US" altLang="zh-CN" sz="2000" dirty="0">
                <a:solidFill>
                  <a:schemeClr val="bg1"/>
                </a:solidFill>
              </a:rPr>
              <a:t>Q=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000" dirty="0" err="1">
                <a:solidFill>
                  <a:schemeClr val="bg1"/>
                </a:solidFill>
              </a:rPr>
              <a:t>P</a:t>
            </a:r>
            <a:r>
              <a:rPr lang="en-US" altLang="zh-CN" sz="2000" dirty="0">
                <a:solidFill>
                  <a:schemeClr val="bg1"/>
                </a:solidFill>
              </a:rPr>
              <a:t>=(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000" i="1" baseline="-25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zh-CN" sz="2000" i="1" baseline="-25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chemeClr val="bg1"/>
                </a:solidFill>
              </a:rPr>
              <a:t>)</a:t>
            </a:r>
            <a:r>
              <a:rPr lang="zh-CN" altLang="en-US" sz="2000" dirty="0">
                <a:solidFill>
                  <a:schemeClr val="bg1"/>
                </a:solidFill>
              </a:rPr>
              <a:t>很容易；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给定点</a:t>
            </a:r>
            <a:r>
              <a:rPr lang="en-US" altLang="zh-CN" sz="2000" dirty="0">
                <a:solidFill>
                  <a:schemeClr val="bg1"/>
                </a:solidFill>
              </a:rPr>
              <a:t>Q</a:t>
            </a:r>
            <a:r>
              <a:rPr lang="zh-CN" altLang="en-US" sz="2000" dirty="0">
                <a:solidFill>
                  <a:schemeClr val="bg1"/>
                </a:solidFill>
              </a:rPr>
              <a:t>，计算整数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000" dirty="0">
                <a:solidFill>
                  <a:schemeClr val="bg1"/>
                </a:solidFill>
              </a:rPr>
              <a:t>, </a:t>
            </a:r>
            <a:r>
              <a:rPr lang="zh-CN" altLang="en-US" sz="2000" dirty="0">
                <a:solidFill>
                  <a:schemeClr val="bg1"/>
                </a:solidFill>
              </a:rPr>
              <a:t>使得 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000" dirty="0" err="1">
                <a:solidFill>
                  <a:schemeClr val="bg1"/>
                </a:solidFill>
              </a:rPr>
              <a:t>P</a:t>
            </a:r>
            <a:r>
              <a:rPr lang="en-US" altLang="zh-CN" sz="2000" dirty="0">
                <a:solidFill>
                  <a:schemeClr val="bg1"/>
                </a:solidFill>
              </a:rPr>
              <a:t>=Q</a:t>
            </a:r>
            <a:r>
              <a:rPr lang="zh-CN" altLang="en-US" sz="2000" dirty="0">
                <a:solidFill>
                  <a:schemeClr val="bg1"/>
                </a:solidFill>
              </a:rPr>
              <a:t>非常困难。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2F2F0-A178-43D2-B84E-1E307A9BE024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28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1" r="3147" b="8611"/>
          <a:stretch/>
        </p:blipFill>
        <p:spPr>
          <a:xfrm rot="16200000">
            <a:off x="3204940" y="3576413"/>
            <a:ext cx="2281685" cy="364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3051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FF00"/>
                </a:solidFill>
              </a:rPr>
              <a:t>习题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33425" y="2007394"/>
            <a:ext cx="7886700" cy="3860006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1. </a:t>
            </a:r>
            <a:r>
              <a:rPr lang="zh-CN" altLang="en-US" dirty="0" smtClean="0">
                <a:solidFill>
                  <a:schemeClr val="bg1"/>
                </a:solidFill>
              </a:rPr>
              <a:t>利用素数判定定理，求</a:t>
            </a:r>
            <a:r>
              <a:rPr lang="zh-CN" altLang="en-US" dirty="0">
                <a:solidFill>
                  <a:schemeClr val="bg1"/>
                </a:solidFill>
              </a:rPr>
              <a:t>所有不超过</a:t>
            </a:r>
            <a:r>
              <a:rPr lang="en-US" altLang="zh-CN" dirty="0" smtClean="0">
                <a:solidFill>
                  <a:schemeClr val="bg1"/>
                </a:solidFill>
              </a:rPr>
              <a:t>110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zh-CN" altLang="en-US" dirty="0" smtClean="0">
                <a:solidFill>
                  <a:schemeClr val="bg1"/>
                </a:solidFill>
              </a:rPr>
              <a:t>素数</a:t>
            </a:r>
            <a:r>
              <a:rPr lang="en-US" altLang="zh-CN" dirty="0" smtClean="0">
                <a:solidFill>
                  <a:schemeClr val="bg1"/>
                </a:solidFill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2. </a:t>
            </a:r>
            <a:r>
              <a:rPr lang="zh-CN" altLang="en-US" dirty="0" smtClean="0">
                <a:solidFill>
                  <a:schemeClr val="bg1"/>
                </a:solidFill>
              </a:rPr>
              <a:t>证明</a:t>
            </a:r>
            <a:r>
              <a:rPr lang="en-US" altLang="zh-CN" dirty="0" smtClean="0">
                <a:solidFill>
                  <a:schemeClr val="bg1"/>
                </a:solidFill>
              </a:rPr>
              <a:t>N=131</a:t>
            </a:r>
            <a:r>
              <a:rPr lang="zh-CN" altLang="en-US" dirty="0" smtClean="0">
                <a:solidFill>
                  <a:schemeClr val="bg1"/>
                </a:solidFill>
              </a:rPr>
              <a:t>为素数</a:t>
            </a:r>
            <a:r>
              <a:rPr lang="en-US" altLang="zh-CN" dirty="0" smtClean="0">
                <a:solidFill>
                  <a:schemeClr val="bg1"/>
                </a:solidFill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3.</a:t>
            </a:r>
            <a:r>
              <a:rPr lang="zh-CN" alt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求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m=</a:t>
            </a:r>
            <a:r>
              <a:rPr lang="en-US" altLang="zh-C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91</a:t>
            </a:r>
            <a:r>
              <a:rPr lang="zh-CN" alt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的</a:t>
            </a:r>
            <a:r>
              <a:rPr lang="en-US" altLang="zh-C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Euler</a:t>
            </a:r>
            <a:r>
              <a:rPr lang="zh-CN" alt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函数</a:t>
            </a:r>
            <a:r>
              <a:rPr lang="zh-CN" altLang="en-US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dirty="0" smtClean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91</a:t>
            </a:r>
            <a:r>
              <a:rPr lang="en-US" altLang="zh-CN" dirty="0" smtClean="0">
                <a:solidFill>
                  <a:schemeClr val="bg1"/>
                </a:solidFill>
                <a:sym typeface="Symbol" panose="05050102010706020507" pitchFamily="18" charset="2"/>
              </a:rPr>
              <a:t>)=?</a:t>
            </a:r>
            <a:endParaRPr lang="zh-CN" altLang="en-US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4. </a:t>
            </a:r>
            <a:r>
              <a:rPr lang="zh-CN" altLang="en-US" dirty="0" smtClean="0">
                <a:solidFill>
                  <a:schemeClr val="bg1"/>
                </a:solidFill>
              </a:rPr>
              <a:t>用</a:t>
            </a:r>
            <a:r>
              <a:rPr lang="en-US" altLang="zh-CN" dirty="0" smtClean="0">
                <a:solidFill>
                  <a:schemeClr val="bg1"/>
                </a:solidFill>
              </a:rPr>
              <a:t>Euler</a:t>
            </a:r>
            <a:r>
              <a:rPr lang="zh-CN" altLang="en-US" dirty="0" smtClean="0">
                <a:solidFill>
                  <a:schemeClr val="bg1"/>
                </a:solidFill>
              </a:rPr>
              <a:t>定理，验证   </a:t>
            </a:r>
            <a:r>
              <a:rPr lang="en-US" altLang="zh-CN" dirty="0" smtClean="0">
                <a:solidFill>
                  <a:schemeClr val="bg1"/>
                </a:solidFill>
              </a:rPr>
              <a:t>2</a:t>
            </a:r>
            <a:r>
              <a:rPr lang="en-US" altLang="zh-CN" baseline="30000" dirty="0" smtClean="0">
                <a:solidFill>
                  <a:schemeClr val="bg1"/>
                </a:solidFill>
              </a:rPr>
              <a:t>12</a:t>
            </a:r>
            <a:r>
              <a:rPr lang="en-US" altLang="zh-CN" dirty="0" smtClean="0">
                <a:solidFill>
                  <a:schemeClr val="bg1"/>
                </a:solidFill>
              </a:rPr>
              <a:t>=1 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</a:t>
            </a:r>
            <a:r>
              <a:rPr lang="en-US" altLang="zh-CN" dirty="0" smtClean="0">
                <a:solidFill>
                  <a:schemeClr val="bg1"/>
                </a:solidFill>
              </a:rPr>
              <a:t>(13).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5. </a:t>
            </a:r>
            <a:r>
              <a:rPr lang="zh-CN" altLang="en-US" dirty="0" smtClean="0">
                <a:solidFill>
                  <a:schemeClr val="bg1"/>
                </a:solidFill>
              </a:rPr>
              <a:t>用中国剩余定理，求  </a:t>
            </a:r>
            <a:r>
              <a:rPr lang="en-US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dirty="0" smtClean="0">
                <a:solidFill>
                  <a:schemeClr val="bg1"/>
                </a:solidFill>
              </a:rPr>
              <a:t>=2</a:t>
            </a:r>
            <a:r>
              <a:rPr lang="en-US" altLang="zh-CN" baseline="30000" dirty="0" smtClean="0">
                <a:solidFill>
                  <a:schemeClr val="bg1"/>
                </a:solidFill>
              </a:rPr>
              <a:t>100000 </a:t>
            </a:r>
            <a:r>
              <a:rPr lang="en-US" altLang="zh-CN" dirty="0" smtClean="0">
                <a:solidFill>
                  <a:schemeClr val="bg1"/>
                </a:solidFill>
              </a:rPr>
              <a:t>mod(55).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A3CF8-CD0B-45DE-89D6-CCA2E34BC2E3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430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FF00"/>
                </a:solidFill>
              </a:rPr>
              <a:t>一、素数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2028665"/>
            <a:ext cx="7886700" cy="1152526"/>
          </a:xfrm>
        </p:spPr>
        <p:txBody>
          <a:bodyPr>
            <a:noAutofit/>
          </a:bodyPr>
          <a:lstStyle/>
          <a:p>
            <a:pPr marL="742950" indent="-742950" algn="just">
              <a:lnSpc>
                <a:spcPct val="130000"/>
              </a:lnSpc>
              <a:buNone/>
            </a:pPr>
            <a:r>
              <a:rPr lang="zh-CN" altLang="en-US" sz="2400" dirty="0" smtClean="0">
                <a:solidFill>
                  <a:schemeClr val="bg1"/>
                </a:solidFill>
              </a:rPr>
              <a:t>定义：设正整数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0, 1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。如果除了</a:t>
            </a:r>
            <a:r>
              <a:rPr lang="en-US" altLang="zh-CN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1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和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外，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没有其它因数 （因子），则</a:t>
            </a:r>
            <a:r>
              <a:rPr lang="en-US" altLang="zh-CN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是素数（或质数、不可约数）。否则， </a:t>
            </a:r>
            <a:r>
              <a:rPr lang="en-US" altLang="zh-CN" sz="24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叫合数。</a:t>
            </a:r>
            <a:endParaRPr lang="en-US" altLang="zh-CN" sz="2400" dirty="0" smtClean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素数总是指正整数，通常写成 </a:t>
            </a:r>
            <a:r>
              <a:rPr lang="en-US" altLang="zh-CN" sz="2400" i="1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n-US" altLang="zh-CN" sz="2400" dirty="0" smtClean="0">
                <a:solidFill>
                  <a:schemeClr val="bg1"/>
                </a:solidFill>
                <a:sym typeface="Symbol" panose="05050102010706020507" pitchFamily="18" charset="2"/>
              </a:rPr>
              <a:t>.</a:t>
            </a:r>
          </a:p>
          <a:p>
            <a:pPr marL="0" indent="0">
              <a:lnSpc>
                <a:spcPct val="130000"/>
              </a:lnSpc>
              <a:buNone/>
            </a:pP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26A4-2B7A-49B8-A65D-A413966967DE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8650" y="4764881"/>
            <a:ext cx="84176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C000"/>
                </a:solidFill>
              </a:rPr>
              <a:t>例子：</a:t>
            </a:r>
            <a:endParaRPr lang="en-US" altLang="zh-CN" sz="2400" dirty="0">
              <a:solidFill>
                <a:srgbClr val="FFC000"/>
              </a:solidFill>
            </a:endParaRPr>
          </a:p>
          <a:p>
            <a:r>
              <a:rPr lang="en-US" altLang="zh-CN" sz="2400" dirty="0">
                <a:solidFill>
                  <a:srgbClr val="FFC000"/>
                </a:solidFill>
              </a:rPr>
              <a:t>            2</a:t>
            </a:r>
            <a:r>
              <a:rPr lang="zh-CN" altLang="en-US" sz="2400" dirty="0">
                <a:solidFill>
                  <a:srgbClr val="FFC000"/>
                </a:solidFill>
              </a:rPr>
              <a:t>，</a:t>
            </a:r>
            <a:r>
              <a:rPr lang="en-US" altLang="zh-CN" sz="2400" dirty="0">
                <a:solidFill>
                  <a:srgbClr val="FFC000"/>
                </a:solidFill>
              </a:rPr>
              <a:t>3</a:t>
            </a:r>
            <a:r>
              <a:rPr lang="zh-CN" altLang="en-US" sz="2400" dirty="0">
                <a:solidFill>
                  <a:srgbClr val="FFC000"/>
                </a:solidFill>
              </a:rPr>
              <a:t>，</a:t>
            </a:r>
            <a:r>
              <a:rPr lang="en-US" altLang="zh-CN" sz="2400" dirty="0">
                <a:solidFill>
                  <a:srgbClr val="FFC000"/>
                </a:solidFill>
              </a:rPr>
              <a:t>5</a:t>
            </a:r>
            <a:r>
              <a:rPr lang="zh-CN" altLang="en-US" sz="2400" dirty="0">
                <a:solidFill>
                  <a:srgbClr val="FFC000"/>
                </a:solidFill>
              </a:rPr>
              <a:t>，</a:t>
            </a:r>
            <a:r>
              <a:rPr lang="en-US" altLang="zh-CN" sz="2400" dirty="0">
                <a:solidFill>
                  <a:srgbClr val="FFC000"/>
                </a:solidFill>
              </a:rPr>
              <a:t>7</a:t>
            </a:r>
            <a:r>
              <a:rPr lang="zh-CN" altLang="en-US" sz="2400" dirty="0">
                <a:solidFill>
                  <a:srgbClr val="FFC000"/>
                </a:solidFill>
              </a:rPr>
              <a:t>都是素数，而</a:t>
            </a:r>
            <a:r>
              <a:rPr lang="en-US" altLang="zh-CN" sz="2400" dirty="0">
                <a:solidFill>
                  <a:srgbClr val="FFC000"/>
                </a:solidFill>
              </a:rPr>
              <a:t>4</a:t>
            </a:r>
            <a:r>
              <a:rPr lang="zh-CN" altLang="en-US" sz="2400" dirty="0">
                <a:solidFill>
                  <a:srgbClr val="FFC000"/>
                </a:solidFill>
              </a:rPr>
              <a:t>，</a:t>
            </a:r>
            <a:r>
              <a:rPr lang="en-US" altLang="zh-CN" sz="2400" dirty="0">
                <a:solidFill>
                  <a:srgbClr val="FFC000"/>
                </a:solidFill>
              </a:rPr>
              <a:t>6</a:t>
            </a:r>
            <a:r>
              <a:rPr lang="zh-CN" altLang="en-US" sz="2400" dirty="0">
                <a:solidFill>
                  <a:srgbClr val="FFC000"/>
                </a:solidFill>
              </a:rPr>
              <a:t>，</a:t>
            </a:r>
            <a:r>
              <a:rPr lang="en-US" altLang="zh-CN" sz="2400" dirty="0">
                <a:solidFill>
                  <a:srgbClr val="FFC000"/>
                </a:solidFill>
              </a:rPr>
              <a:t>10</a:t>
            </a:r>
            <a:r>
              <a:rPr lang="zh-CN" altLang="en-US" sz="2400" dirty="0">
                <a:solidFill>
                  <a:srgbClr val="FFC000"/>
                </a:solidFill>
              </a:rPr>
              <a:t>，</a:t>
            </a:r>
            <a:r>
              <a:rPr lang="en-US" altLang="zh-CN" sz="2400" dirty="0">
                <a:solidFill>
                  <a:srgbClr val="FFC000"/>
                </a:solidFill>
              </a:rPr>
              <a:t>15</a:t>
            </a:r>
            <a:r>
              <a:rPr lang="zh-CN" altLang="en-US" sz="2400" dirty="0">
                <a:solidFill>
                  <a:srgbClr val="FFC000"/>
                </a:solidFill>
              </a:rPr>
              <a:t>，</a:t>
            </a:r>
            <a:r>
              <a:rPr lang="en-US" altLang="zh-CN" sz="2400" dirty="0">
                <a:solidFill>
                  <a:srgbClr val="FFC000"/>
                </a:solidFill>
              </a:rPr>
              <a:t>21</a:t>
            </a:r>
            <a:r>
              <a:rPr lang="zh-CN" altLang="en-US" sz="2400" dirty="0">
                <a:solidFill>
                  <a:srgbClr val="FFC000"/>
                </a:solidFill>
              </a:rPr>
              <a:t>都是合数。</a:t>
            </a:r>
          </a:p>
        </p:txBody>
      </p:sp>
    </p:spTree>
    <p:extLst>
      <p:ext uri="{BB962C8B-B14F-4D97-AF65-F5344CB8AC3E}">
        <p14:creationId xmlns:p14="http://schemas.microsoft.com/office/powerpoint/2010/main" val="199872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3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715552"/>
                <a:ext cx="7886700" cy="3139087"/>
              </a:xfrm>
            </p:spPr>
            <p:txBody>
              <a:bodyPr>
                <a:no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800" dirty="0" smtClean="0">
                    <a:solidFill>
                      <a:srgbClr val="FFC000"/>
                    </a:solidFill>
                  </a:rPr>
                  <a:t>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</m:sub>
                    </m:sSub>
                    <m:r>
                      <a:rPr lang="en-US" altLang="zh-CN" sz="1800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sSub>
                      <m:sSubPr>
                        <m:ctrlPr>
                          <a:rPr lang="en-US" altLang="zh-CN" sz="1800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zh-CN" altLang="en-US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是</m:t>
                    </m:r>
                  </m:oMath>
                </a14:m>
                <a:r>
                  <a:rPr lang="en-US" altLang="zh-CN" sz="1800" i="1" dirty="0" smtClean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US" altLang="zh-CN" sz="1800" dirty="0" smtClean="0">
                    <a:solidFill>
                      <a:srgbClr val="FFC000"/>
                    </a:solidFill>
                  </a:rPr>
                  <a:t>(</a:t>
                </a:r>
                <a:r>
                  <a:rPr lang="en-US" altLang="zh-CN" sz="18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US" altLang="zh-CN" sz="1800" dirty="0" smtClean="0">
                    <a:solidFill>
                      <a:srgbClr val="FFC000"/>
                    </a:solidFill>
                  </a:rPr>
                  <a:t>≥2)</a:t>
                </a:r>
                <a:r>
                  <a:rPr lang="zh-CN" altLang="en-US" sz="1800" dirty="0" smtClean="0">
                    <a:solidFill>
                      <a:srgbClr val="FFC000"/>
                    </a:solidFill>
                  </a:rPr>
                  <a:t>个整数，若整数</a:t>
                </a:r>
                <a:r>
                  <a:rPr lang="en-US" altLang="zh-CN" sz="1800" i="1" dirty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zh-CN" altLang="en-US" sz="1800" dirty="0" smtClean="0">
                    <a:solidFill>
                      <a:srgbClr val="FFC000"/>
                    </a:solidFill>
                  </a:rPr>
                  <a:t>是它们中每一个数的因数，那么，</a:t>
                </a:r>
                <a:r>
                  <a:rPr lang="en-US" altLang="zh-CN" sz="1800" i="1" dirty="0" smtClean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zh-CN" altLang="en-US" sz="1800" dirty="0" smtClean="0">
                    <a:solidFill>
                      <a:srgbClr val="FFC000"/>
                    </a:solidFill>
                  </a:rPr>
                  <a:t>叫做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</m:sub>
                    </m:sSub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1800" dirty="0" smtClean="0">
                    <a:solidFill>
                      <a:srgbClr val="FFC000"/>
                    </a:solidFill>
                  </a:rPr>
                  <a:t>的公因数。</a:t>
                </a:r>
                <a:endParaRPr lang="en-US" altLang="zh-CN" sz="1800" dirty="0" smtClean="0">
                  <a:solidFill>
                    <a:srgbClr val="FFC000"/>
                  </a:solidFill>
                </a:endParaRPr>
              </a:p>
              <a:p>
                <a:pPr algn="just">
                  <a:lnSpc>
                    <a:spcPct val="150000"/>
                  </a:lnSpc>
                </a:pPr>
                <a:r>
                  <a:rPr lang="zh-CN" altLang="en-US" sz="1800" dirty="0" smtClean="0">
                    <a:solidFill>
                      <a:srgbClr val="FFC000"/>
                    </a:solidFill>
                  </a:rPr>
                  <a:t>如果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</m:sub>
                    </m:sSub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1800" dirty="0" smtClean="0">
                    <a:solidFill>
                      <a:srgbClr val="FFC000"/>
                    </a:solidFill>
                  </a:rPr>
                  <a:t>不全为零，则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</m:sub>
                    </m:sSub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1800" dirty="0" smtClean="0">
                    <a:solidFill>
                      <a:srgbClr val="FFC000"/>
                    </a:solidFill>
                  </a:rPr>
                  <a:t>的所有公因数中最大的一个叫做最大公因数，记作</a:t>
                </a:r>
                <a:r>
                  <a:rPr lang="en-US" altLang="zh-CN" sz="1800" i="1" dirty="0" err="1" smtClean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gcd</a:t>
                </a:r>
                <a:r>
                  <a:rPr lang="en-US" altLang="zh-CN" sz="1800" dirty="0" smtClean="0">
                    <a:solidFill>
                      <a:srgbClr val="FFC000"/>
                    </a:solidFill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</m:sub>
                    </m:sSub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1800" dirty="0" smtClean="0">
                    <a:solidFill>
                      <a:srgbClr val="FFC000"/>
                    </a:solidFill>
                  </a:rPr>
                  <a:t>)</a:t>
                </a:r>
                <a:r>
                  <a:rPr lang="zh-CN" altLang="en-US" sz="1800" dirty="0" smtClean="0">
                    <a:solidFill>
                      <a:srgbClr val="FFC000"/>
                    </a:solidFill>
                  </a:rPr>
                  <a:t>，或</a:t>
                </a:r>
                <a:r>
                  <a:rPr lang="en-US" altLang="zh-CN" sz="1800" dirty="0" smtClean="0">
                    <a:solidFill>
                      <a:srgbClr val="FFC000"/>
                    </a:solidFill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</m:sub>
                    </m:sSub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1800" dirty="0" smtClean="0">
                    <a:solidFill>
                      <a:srgbClr val="FFC000"/>
                    </a:solidFill>
                  </a:rPr>
                  <a:t>)</a:t>
                </a:r>
                <a:r>
                  <a:rPr lang="zh-CN" altLang="en-US" sz="1800" dirty="0" smtClean="0">
                    <a:solidFill>
                      <a:srgbClr val="FFC000"/>
                    </a:solidFill>
                  </a:rPr>
                  <a:t>。</a:t>
                </a:r>
                <a:endParaRPr lang="en-US" altLang="zh-CN" sz="1800" dirty="0" smtClean="0">
                  <a:solidFill>
                    <a:srgbClr val="FFC000"/>
                  </a:solidFill>
                </a:endParaRPr>
              </a:p>
              <a:p>
                <a:pPr algn="just">
                  <a:lnSpc>
                    <a:spcPct val="150000"/>
                  </a:lnSpc>
                </a:pPr>
                <a:r>
                  <a:rPr lang="zh-CN" altLang="en-US" sz="1800" dirty="0" smtClean="0">
                    <a:solidFill>
                      <a:srgbClr val="FFC000"/>
                    </a:solidFill>
                  </a:rPr>
                  <a:t>特别地，当</a:t>
                </a:r>
                <a:r>
                  <a:rPr lang="en-US" altLang="zh-CN" sz="1800" dirty="0">
                    <a:solidFill>
                      <a:srgbClr val="FFC000"/>
                    </a:solidFill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</m:sub>
                    </m:sSub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CN" sz="1800" dirty="0">
                    <a:solidFill>
                      <a:srgbClr val="FFC000"/>
                    </a:solidFill>
                  </a:rPr>
                  <a:t>) </a:t>
                </a:r>
                <a:r>
                  <a:rPr lang="en-US" altLang="zh-CN" sz="1800" dirty="0" smtClean="0">
                    <a:solidFill>
                      <a:srgbClr val="FFC000"/>
                    </a:solidFill>
                  </a:rPr>
                  <a:t>=1</a:t>
                </a:r>
                <a:r>
                  <a:rPr lang="zh-CN" altLang="en-US" sz="1800" dirty="0" smtClean="0">
                    <a:solidFill>
                      <a:srgbClr val="FFC000"/>
                    </a:solidFill>
                  </a:rPr>
                  <a:t>时，称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</m:sub>
                    </m:sSub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1800" dirty="0" smtClean="0">
                    <a:solidFill>
                      <a:srgbClr val="FFC000"/>
                    </a:solidFill>
                  </a:rPr>
                  <a:t>互素或互质。（也就是说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</m:sub>
                    </m:sSub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8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⋯,</m:t>
                    </m:r>
                    <m:sSub>
                      <m:sSubPr>
                        <m:ctrlP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00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1800" dirty="0" smtClean="0">
                    <a:solidFill>
                      <a:srgbClr val="FFC000"/>
                    </a:solidFill>
                  </a:rPr>
                  <a:t>没有公因数。）</a:t>
                </a:r>
                <a:endParaRPr lang="zh-CN" altLang="en-US" sz="1800" dirty="0">
                  <a:solidFill>
                    <a:srgbClr val="FFC000"/>
                  </a:solidFill>
                </a:endParaRPr>
              </a:p>
            </p:txBody>
          </p:sp>
        </mc:Choice>
        <mc:Fallback xmlns="">
          <p:sp>
            <p:nvSpPr>
              <p:cNvPr id="4" name="内容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715552"/>
                <a:ext cx="7886700" cy="3139087"/>
              </a:xfrm>
              <a:blipFill rotWithShape="0">
                <a:blip r:embed="rId2"/>
                <a:stretch>
                  <a:fillRect l="-464" r="-6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2ACEF-C9D4-4434-965D-126FD3C67302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81013" y="732808"/>
            <a:ext cx="3021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互素的概念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712748" y="5196941"/>
            <a:ext cx="41350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b,a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214313" indent="-214313">
              <a:buFont typeface="Wingdings" panose="05000000000000000000" pitchFamily="2" charset="2"/>
              <a:buChar char="ü"/>
            </a:pPr>
            <a:r>
              <a: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如果</a:t>
            </a:r>
            <a:r>
              <a:rPr lang="zh-CN" alt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|</a:t>
            </a:r>
            <a:r>
              <a:rPr lang="en-US" altLang="zh-CN" sz="20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0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0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则（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=b;</a:t>
            </a:r>
          </a:p>
          <a:p>
            <a:pPr marL="214313" indent="-214313">
              <a:buFont typeface="Wingdings" panose="05000000000000000000" pitchFamily="2" charset="2"/>
              <a:buChar char="ü"/>
            </a:pPr>
            <a:r>
              <a: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如果</a:t>
            </a:r>
            <a:r>
              <a:rPr lang="zh-CN" alt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∤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则（</a:t>
            </a:r>
            <a:r>
              <a:rPr lang="en-US" altLang="zh-CN" sz="20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p,a</a:t>
            </a:r>
            <a:r>
              <a: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zh-CN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即互素</a:t>
            </a:r>
            <a:r>
              <a:rPr lang="zh-CN" alt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7" name="右箭头 6"/>
          <p:cNvSpPr/>
          <p:nvPr/>
        </p:nvSpPr>
        <p:spPr>
          <a:xfrm>
            <a:off x="1298370" y="5594909"/>
            <a:ext cx="2018330" cy="313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文本框 7"/>
          <p:cNvSpPr txBox="1"/>
          <p:nvPr/>
        </p:nvSpPr>
        <p:spPr>
          <a:xfrm>
            <a:off x="1298369" y="5196941"/>
            <a:ext cx="2204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是整数</a:t>
            </a:r>
            <a:r>
              <a:rPr lang="zh-CN" alt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是素数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905500" y="468386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C000"/>
                </a:solidFill>
              </a:rPr>
              <a:t>整除</a:t>
            </a:r>
            <a:endParaRPr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4991100" y="5053194"/>
            <a:ext cx="1057275" cy="651578"/>
          </a:xfrm>
          <a:prstGeom prst="straightConnector1">
            <a:avLst/>
          </a:prstGeom>
          <a:ln>
            <a:solidFill>
              <a:srgbClr val="FFFF0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116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素数的判定和生成</a:t>
            </a:r>
            <a:endParaRPr lang="zh-CN" alt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578644" y="1844943"/>
                <a:ext cx="7886700" cy="1231106"/>
              </a:xfrm>
              <a:ln>
                <a:solidFill>
                  <a:srgbClr val="FFFF00"/>
                </a:solidFill>
              </a:ln>
            </p:spPr>
            <p:txBody>
              <a:bodyPr>
                <a:normAutofit fontScale="77500" lnSpcReduction="20000"/>
              </a:bodyPr>
              <a:lstStyle/>
              <a:p>
                <a:pPr marL="0" indent="0" algn="just">
                  <a:lnSpc>
                    <a:spcPct val="120000"/>
                  </a:lnSpc>
                  <a:buNone/>
                </a:pPr>
                <a:r>
                  <a:rPr lang="zh-CN" altLang="en-US" dirty="0" smtClean="0">
                    <a:solidFill>
                      <a:srgbClr val="FFC000"/>
                    </a:solidFill>
                  </a:rPr>
                  <a:t>定理：</a:t>
                </a:r>
                <a:endParaRPr lang="en-US" altLang="zh-CN" dirty="0" smtClean="0">
                  <a:solidFill>
                    <a:srgbClr val="FFC000"/>
                  </a:solidFill>
                </a:endParaRPr>
              </a:p>
              <a:p>
                <a:pPr marL="0" indent="0" algn="just">
                  <a:lnSpc>
                    <a:spcPct val="120000"/>
                  </a:lnSpc>
                  <a:buNone/>
                </a:pPr>
                <a:r>
                  <a:rPr lang="en-US" altLang="zh-CN" dirty="0">
                    <a:solidFill>
                      <a:srgbClr val="FFC000"/>
                    </a:solidFill>
                  </a:rPr>
                  <a:t> </a:t>
                </a:r>
                <a:r>
                  <a:rPr lang="en-US" altLang="zh-CN" dirty="0" smtClean="0">
                    <a:solidFill>
                      <a:srgbClr val="FFC000"/>
                    </a:solidFill>
                  </a:rPr>
                  <a:t>       </a:t>
                </a:r>
                <a:r>
                  <a:rPr lang="zh-CN" altLang="en-US" dirty="0" smtClean="0">
                    <a:solidFill>
                      <a:srgbClr val="FFC000"/>
                    </a:solidFill>
                  </a:rPr>
                  <a:t>设</a:t>
                </a:r>
                <a:r>
                  <a:rPr lang="en-US" altLang="zh-CN" i="1" dirty="0">
                    <a:solidFill>
                      <a:srgbClr val="FFC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  <a:cs typeface="Times New Roman" panose="02020603050405020304" pitchFamily="18" charset="0"/>
                  </a:rPr>
                  <a:t>n</a:t>
                </a:r>
                <a:r>
                  <a:rPr lang="zh-CN" altLang="en-US" dirty="0" smtClean="0">
                    <a:solidFill>
                      <a:srgbClr val="FFC000"/>
                    </a:solidFill>
                  </a:rPr>
                  <a:t>是一个正整数，如果对所有的素数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ad>
                      <m:radPr>
                        <m:degHide m:val="on"/>
                        <m:ctrlPr>
                          <a:rPr lang="en-US" altLang="zh-CN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rad>
                  </m:oMath>
                </a14:m>
                <a:r>
                  <a:rPr lang="zh-CN" altLang="en-US" dirty="0" smtClean="0">
                    <a:solidFill>
                      <a:srgbClr val="FFC000"/>
                    </a:solidFill>
                  </a:rPr>
                  <a:t>，都有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zh-CN" altLang="en-US" dirty="0" smtClean="0">
                    <a:solidFill>
                      <a:srgbClr val="FFC000"/>
                    </a:solidFill>
                    <a:latin typeface="MS PGothic" panose="020B0600070205080204" pitchFamily="34" charset="-128"/>
                    <a:ea typeface="MS PGothic" panose="020B0600070205080204" pitchFamily="34" charset="-128"/>
                  </a:rPr>
                  <a:t>∤</a:t>
                </a:r>
                <a:r>
                  <a:rPr lang="en-US" altLang="zh-CN" i="1" dirty="0" smtClean="0">
                    <a:solidFill>
                      <a:srgbClr val="FFC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  <a:cs typeface="Times New Roman" panose="02020603050405020304" pitchFamily="18" charset="0"/>
                  </a:rPr>
                  <a:t>n</a:t>
                </a:r>
                <a:r>
                  <a:rPr lang="zh-CN" altLang="en-US" dirty="0" smtClean="0">
                    <a:solidFill>
                      <a:srgbClr val="FFC000"/>
                    </a:solidFill>
                    <a:latin typeface="MS PGothic" panose="020B0600070205080204" pitchFamily="34" charset="-128"/>
                    <a:ea typeface="MS PGothic" panose="020B0600070205080204" pitchFamily="34" charset="-128"/>
                  </a:rPr>
                  <a:t>，</a:t>
                </a:r>
                <a:r>
                  <a:rPr lang="zh-CN" altLang="en-US" dirty="0">
                    <a:solidFill>
                      <a:srgbClr val="FFC000"/>
                    </a:solidFill>
                  </a:rPr>
                  <a:t>则</a:t>
                </a:r>
                <a:r>
                  <a:rPr lang="en-US" altLang="zh-CN" i="1" dirty="0">
                    <a:solidFill>
                      <a:srgbClr val="FFC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  <a:cs typeface="Times New Roman" panose="02020603050405020304" pitchFamily="18" charset="0"/>
                  </a:rPr>
                  <a:t>n</a:t>
                </a:r>
                <a:r>
                  <a:rPr lang="zh-CN" altLang="en-US" dirty="0">
                    <a:solidFill>
                      <a:srgbClr val="FFC000"/>
                    </a:solidFill>
                  </a:rPr>
                  <a:t>一定是素数。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78644" y="1844943"/>
                <a:ext cx="7886700" cy="1231106"/>
              </a:xfrm>
              <a:blipFill rotWithShape="0">
                <a:blip r:embed="rId2"/>
                <a:stretch>
                  <a:fillRect l="-926" t="-4902" r="-926" b="-8824"/>
                </a:stretch>
              </a:blipFill>
              <a:ln>
                <a:solidFill>
                  <a:srgbClr val="FFFF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023B5-A326-4D1F-AFF1-80F0B633ECA8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5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/>
              <p:cNvSpPr txBox="1"/>
              <p:nvPr/>
            </p:nvSpPr>
            <p:spPr>
              <a:xfrm>
                <a:off x="628650" y="3166559"/>
                <a:ext cx="8022431" cy="1066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</a:rPr>
                  <a:t>该定理提供了一个寻找素数的方法（平凡除法）：</a:t>
                </a:r>
                <a:endParaRPr lang="en-US" altLang="zh-CN" dirty="0">
                  <a:solidFill>
                    <a:schemeClr val="bg1"/>
                  </a:solidFill>
                </a:endParaRPr>
              </a:p>
              <a:p>
                <a:pPr marL="257175" indent="-257175">
                  <a:lnSpc>
                    <a:spcPct val="120000"/>
                  </a:lnSpc>
                  <a:buFont typeface="Wingdings" panose="05000000000000000000" pitchFamily="2" charset="2"/>
                  <a:buChar char="ü"/>
                </a:pPr>
                <a:r>
                  <a:rPr lang="zh-CN" altLang="en-US" dirty="0">
                    <a:solidFill>
                      <a:schemeClr val="bg1"/>
                    </a:solidFill>
                  </a:rPr>
                  <a:t>从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1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到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的整数中，删除</a:t>
                </a: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ad>
                      <m:radPr>
                        <m:degHide m:val="on"/>
                        <m:ctrlPr>
                          <a:rPr lang="en-US" altLang="zh-CN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rad>
                  </m:oMath>
                </a14:m>
                <a:r>
                  <a:rPr lang="zh-CN" altLang="en-US" dirty="0">
                    <a:solidFill>
                      <a:schemeClr val="bg1"/>
                    </a:solidFill>
                  </a:rPr>
                  <a:t>的所有素数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CN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CN" baseline="-25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,…,</a:t>
                </a:r>
                <a:r>
                  <a:rPr lang="en-US" altLang="zh-CN" i="1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CN" baseline="-250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的倍数（不含自己），余下来的数就是不大于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素数。</a:t>
                </a:r>
                <a:endParaRPr lang="en-US" altLang="zh-CN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3166559"/>
                <a:ext cx="8022431" cy="1066574"/>
              </a:xfrm>
              <a:prstGeom prst="rect">
                <a:avLst/>
              </a:prstGeom>
              <a:blipFill rotWithShape="0">
                <a:blip r:embed="rId3"/>
                <a:stretch>
                  <a:fillRect l="-608" t="-1714" b="-8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707232" y="4299212"/>
                <a:ext cx="7808118" cy="18964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2400" dirty="0" smtClean="0">
                    <a:solidFill>
                      <a:srgbClr val="FFC000"/>
                    </a:solidFill>
                  </a:rPr>
                  <a:t>例子：求所有不超过</a:t>
                </a:r>
                <a:r>
                  <a:rPr lang="en-US" altLang="zh-CN" sz="2400" dirty="0">
                    <a:solidFill>
                      <a:srgbClr val="FFC000"/>
                    </a:solidFill>
                  </a:rPr>
                  <a:t>100</a:t>
                </a:r>
                <a:r>
                  <a:rPr lang="zh-CN" altLang="en-US" sz="2400" dirty="0">
                    <a:solidFill>
                      <a:srgbClr val="FFC000"/>
                    </a:solidFill>
                  </a:rPr>
                  <a:t>的素数。</a:t>
                </a:r>
                <a:endParaRPr lang="en-US" altLang="zh-CN" sz="2400" dirty="0">
                  <a:solidFill>
                    <a:srgbClr val="FFC000"/>
                  </a:solidFill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 dirty="0" smtClean="0">
                    <a:solidFill>
                      <a:srgbClr val="FFC000"/>
                    </a:solidFill>
                  </a:rPr>
                  <a:t>解：</a:t>
                </a:r>
                <a:endParaRPr lang="en-US" altLang="zh-CN" dirty="0">
                  <a:solidFill>
                    <a:srgbClr val="FFC000"/>
                  </a:solidFill>
                </a:endParaRPr>
              </a:p>
              <a:p>
                <a:pPr>
                  <a:lnSpc>
                    <a:spcPct val="120000"/>
                  </a:lnSpc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   </m:t>
                    </m:r>
                    <m:rad>
                      <m:radPr>
                        <m:degHide m:val="on"/>
                        <m:ctrlP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100</m:t>
                        </m:r>
                      </m:e>
                    </m:rad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altLang="zh-CN" dirty="0">
                    <a:solidFill>
                      <a:schemeClr val="bg1"/>
                    </a:solidFill>
                  </a:rPr>
                  <a:t>0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，不超过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10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的素数有：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2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，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3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，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5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，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7</a:t>
                </a:r>
              </a:p>
              <a:p>
                <a:pPr>
                  <a:lnSpc>
                    <a:spcPct val="120000"/>
                  </a:lnSpc>
                </a:pPr>
                <a:r>
                  <a:rPr lang="zh-CN" altLang="en-US" dirty="0" smtClean="0">
                    <a:solidFill>
                      <a:schemeClr val="bg1"/>
                    </a:solidFill>
                  </a:rPr>
                  <a:t>    从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1-100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中，依次删除所有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2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，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3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，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5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，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7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的倍数的数，余下的数就是不超过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100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的素数。</a:t>
                </a: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232" y="4299212"/>
                <a:ext cx="7808118" cy="1896417"/>
              </a:xfrm>
              <a:prstGeom prst="rect">
                <a:avLst/>
              </a:prstGeom>
              <a:blipFill rotWithShape="0">
                <a:blip r:embed="rId4"/>
                <a:stretch>
                  <a:fillRect l="-1171" t="-1929" b="-32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801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535781" y="869157"/>
                <a:ext cx="8236743" cy="2969418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45000"/>
                  </a:lnSpc>
                  <a:buNone/>
                </a:pPr>
                <a:r>
                  <a:rPr lang="zh-CN" altLang="en-US" sz="2400" dirty="0" smtClean="0">
                    <a:solidFill>
                      <a:srgbClr val="FFC000"/>
                    </a:solidFill>
                  </a:rPr>
                  <a:t>例子： 证明</a:t>
                </a:r>
                <a:r>
                  <a:rPr lang="en-US" altLang="zh-CN" sz="2400" dirty="0" smtClean="0">
                    <a:solidFill>
                      <a:srgbClr val="FFC000"/>
                    </a:solidFill>
                  </a:rPr>
                  <a:t>N=137</a:t>
                </a:r>
                <a:r>
                  <a:rPr lang="zh-CN" altLang="en-US" sz="2400" dirty="0" smtClean="0">
                    <a:solidFill>
                      <a:srgbClr val="FFC000"/>
                    </a:solidFill>
                  </a:rPr>
                  <a:t>为素数。</a:t>
                </a:r>
                <a:endParaRPr lang="en-US" altLang="zh-CN" sz="2400" dirty="0" smtClean="0">
                  <a:solidFill>
                    <a:srgbClr val="FFC000"/>
                  </a:solidFill>
                </a:endParaRPr>
              </a:p>
              <a:p>
                <a:pPr marL="0" indent="0">
                  <a:lnSpc>
                    <a:spcPct val="145000"/>
                  </a:lnSpc>
                  <a:buNone/>
                </a:pPr>
                <a:r>
                  <a:rPr lang="zh-CN" altLang="en-US" sz="2000" dirty="0" smtClean="0">
                    <a:solidFill>
                      <a:schemeClr val="bg1"/>
                    </a:solidFill>
                  </a:rPr>
                  <a:t>证明：</a:t>
                </a:r>
                <a:endParaRPr lang="en-US" altLang="zh-CN" sz="2000" dirty="0" smtClean="0">
                  <a:solidFill>
                    <a:schemeClr val="bg1"/>
                  </a:solidFill>
                </a:endParaRPr>
              </a:p>
              <a:p>
                <a:pPr marL="0" indent="0">
                  <a:lnSpc>
                    <a:spcPct val="145000"/>
                  </a:lnSpc>
                  <a:buNone/>
                </a:pP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137</m:t>
                        </m:r>
                      </m:e>
                    </m:rad>
                    <m:r>
                      <a:rPr lang="en-US" altLang="zh-CN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altLang="zh-CN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12</m:t>
                    </m:r>
                    <m:r>
                      <a:rPr lang="en-US" altLang="zh-CN" sz="20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zh-CN" altLang="en-US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的</m:t>
                    </m:r>
                  </m:oMath>
                </a14:m>
                <a:r>
                  <a:rPr lang="zh-CN" altLang="en-US" sz="2000" dirty="0" smtClean="0">
                    <a:solidFill>
                      <a:schemeClr val="bg1"/>
                    </a:solidFill>
                  </a:rPr>
                  <a:t>素数有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2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，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3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，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5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，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7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，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11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，依次用此数去除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137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，发现都不能整除。</a:t>
                </a:r>
                <a:endParaRPr lang="en-US" altLang="zh-CN" sz="2000" dirty="0" smtClean="0">
                  <a:solidFill>
                    <a:schemeClr val="bg1"/>
                  </a:solidFill>
                </a:endParaRPr>
              </a:p>
              <a:p>
                <a:pPr marL="0" indent="0">
                  <a:lnSpc>
                    <a:spcPct val="145000"/>
                  </a:lnSpc>
                  <a:buNone/>
                </a:pPr>
                <a:r>
                  <a:rPr lang="zh-CN" altLang="en-US" sz="2000" dirty="0" smtClean="0">
                    <a:solidFill>
                      <a:schemeClr val="bg1"/>
                    </a:solidFill>
                  </a:rPr>
                  <a:t>根据前述的素数判定定理，可以判定</a:t>
                </a:r>
                <a:r>
                  <a:rPr lang="en-US" altLang="zh-CN" sz="2000" dirty="0" smtClean="0">
                    <a:solidFill>
                      <a:schemeClr val="bg1"/>
                    </a:solidFill>
                  </a:rPr>
                  <a:t>137</a:t>
                </a:r>
                <a:r>
                  <a:rPr lang="zh-CN" altLang="en-US" sz="2000" dirty="0" smtClean="0">
                    <a:solidFill>
                      <a:schemeClr val="bg1"/>
                    </a:solidFill>
                  </a:rPr>
                  <a:t>为素数。</a:t>
                </a:r>
                <a:endParaRPr lang="zh-CN" alt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5781" y="869157"/>
                <a:ext cx="8236743" cy="2969418"/>
              </a:xfrm>
              <a:blipFill rotWithShape="0">
                <a:blip r:embed="rId2"/>
                <a:stretch>
                  <a:fillRect l="-1184" r="-3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850A8-8770-4FB1-8C8B-A34FD0E6FA09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8650" y="4450556"/>
            <a:ext cx="4094391" cy="4611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100" dirty="0">
                <a:solidFill>
                  <a:srgbClr val="FFC000"/>
                </a:solidFill>
              </a:rPr>
              <a:t>练习：</a:t>
            </a:r>
            <a:r>
              <a:rPr lang="zh-CN" altLang="en-US" sz="2100" dirty="0">
                <a:solidFill>
                  <a:schemeClr val="bg1"/>
                </a:solidFill>
              </a:rPr>
              <a:t>判断</a:t>
            </a:r>
            <a:r>
              <a:rPr lang="en-US" altLang="zh-CN" sz="2100" dirty="0">
                <a:solidFill>
                  <a:schemeClr val="bg1"/>
                </a:solidFill>
              </a:rPr>
              <a:t>139</a:t>
            </a:r>
            <a:r>
              <a:rPr lang="zh-CN" altLang="en-US" sz="2100" dirty="0">
                <a:solidFill>
                  <a:schemeClr val="bg1"/>
                </a:solidFill>
              </a:rPr>
              <a:t>为素数还是合数？</a:t>
            </a:r>
          </a:p>
        </p:txBody>
      </p:sp>
    </p:spTree>
    <p:extLst>
      <p:ext uri="{BB962C8B-B14F-4D97-AF65-F5344CB8AC3E}">
        <p14:creationId xmlns:p14="http://schemas.microsoft.com/office/powerpoint/2010/main" val="3212608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FF00"/>
                </a:solidFill>
              </a:rPr>
              <a:t>二、同余的概念</a:t>
            </a:r>
            <a:endParaRPr lang="zh-CN" altLang="en-US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90689"/>
                <a:ext cx="7886700" cy="2976561"/>
              </a:xfrm>
              <a:ln>
                <a:solidFill>
                  <a:srgbClr val="FFFF00"/>
                </a:solidFill>
              </a:ln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40000"/>
                  </a:lnSpc>
                  <a:buNone/>
                </a:pPr>
                <a:r>
                  <a:rPr lang="zh-CN" altLang="en-US" sz="1800" dirty="0" smtClean="0">
                    <a:solidFill>
                      <a:srgbClr val="FFC000"/>
                    </a:solidFill>
                  </a:rPr>
                  <a:t>定义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：</a:t>
                </a:r>
                <a:endParaRPr lang="en-US" altLang="zh-CN" sz="1800" dirty="0" smtClean="0">
                  <a:solidFill>
                    <a:schemeClr val="bg1"/>
                  </a:solidFill>
                </a:endParaRPr>
              </a:p>
              <a:p>
                <a:pPr marL="0" indent="0">
                  <a:lnSpc>
                    <a:spcPct val="140000"/>
                  </a:lnSpc>
                  <a:buNone/>
                </a:pPr>
                <a:r>
                  <a:rPr lang="en-US" altLang="zh-CN" sz="1800" dirty="0">
                    <a:solidFill>
                      <a:schemeClr val="bg1"/>
                    </a:solidFill>
                  </a:rPr>
                  <a:t> </a:t>
                </a:r>
                <a:r>
                  <a:rPr lang="en-US" altLang="zh-CN" sz="1800" dirty="0" smtClean="0">
                    <a:solidFill>
                      <a:schemeClr val="bg1"/>
                    </a:solidFill>
                  </a:rPr>
                  <a:t>       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给定一个正整数</a:t>
                </a:r>
                <a:r>
                  <a:rPr lang="en-US" altLang="zh-CN" sz="18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和两个整数</a:t>
                </a:r>
                <a:r>
                  <a:rPr lang="en-US" altLang="zh-CN" sz="18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、</a:t>
                </a:r>
                <a:r>
                  <a:rPr lang="en-US" altLang="zh-CN" sz="18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，如果</a:t>
                </a:r>
                <a:r>
                  <a:rPr lang="en-US" altLang="zh-CN" sz="18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a-b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被</a:t>
                </a:r>
                <a:r>
                  <a:rPr lang="en-US" altLang="zh-CN" sz="18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整除，则</a:t>
                </a:r>
                <a:r>
                  <a:rPr lang="en-US" altLang="zh-CN" sz="18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和</a:t>
                </a:r>
                <a:r>
                  <a:rPr lang="en-US" altLang="zh-CN" sz="18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同余，记为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r>
                      <a:rPr lang="en-US" altLang="zh-C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altLang="zh-C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altLang="zh-C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C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altLang="zh-C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)。</m:t>
                    </m:r>
                  </m:oMath>
                </a14:m>
                <a:endParaRPr lang="en-US" altLang="zh-CN" sz="1800" i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40000"/>
                  </a:lnSpc>
                  <a:buNone/>
                </a:pPr>
                <a:r>
                  <a:rPr lang="zh-CN" altLang="en-US" sz="1800" dirty="0" smtClean="0">
                    <a:solidFill>
                      <a:srgbClr val="FFC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定理</a:t>
                </a:r>
                <a:r>
                  <a:rPr lang="zh-CN" altLang="en-US" sz="18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：</a:t>
                </a:r>
                <a:endParaRPr lang="en-US" altLang="zh-CN" sz="1800" i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40000"/>
                  </a:lnSpc>
                  <a:buNone/>
                </a:pPr>
                <a:r>
                  <a:rPr lang="zh-CN" altLang="en-US" sz="1800" dirty="0" smtClean="0">
                    <a:solidFill>
                      <a:schemeClr val="bg1"/>
                    </a:solidFill>
                  </a:rPr>
                  <a:t>         设</a:t>
                </a:r>
                <a:r>
                  <a:rPr lang="en-US" altLang="zh-CN" sz="18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是一</a:t>
                </a:r>
                <a:r>
                  <a:rPr lang="zh-CN" altLang="en-US" sz="1800" dirty="0">
                    <a:solidFill>
                      <a:schemeClr val="bg1"/>
                    </a:solidFill>
                  </a:rPr>
                  <a:t>个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正整数，</a:t>
                </a:r>
                <a:r>
                  <a:rPr lang="en-US" altLang="zh-CN" sz="18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zh-CN" altLang="en-US" sz="1800" dirty="0">
                    <a:solidFill>
                      <a:schemeClr val="bg1"/>
                    </a:solidFill>
                  </a:rPr>
                  <a:t>、</a:t>
                </a:r>
                <a:r>
                  <a:rPr lang="en-US" altLang="zh-CN" sz="1800" i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是两</a:t>
                </a:r>
                <a:r>
                  <a:rPr lang="zh-CN" altLang="en-US" sz="1800" dirty="0">
                    <a:solidFill>
                      <a:schemeClr val="bg1"/>
                    </a:solidFill>
                  </a:rPr>
                  <a:t>个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整数，则</a:t>
                </a:r>
                <a14:m>
                  <m:oMath xmlns:m="http://schemas.openxmlformats.org/officeDocument/2006/math">
                    <m:r>
                      <a:rPr lang="en-US" altLang="zh-C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r>
                      <a:rPr lang="en-US" altLang="zh-C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altLang="zh-C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altLang="zh-C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C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altLang="zh-C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)的</m:t>
                    </m:r>
                  </m:oMath>
                </a14:m>
                <a:r>
                  <a:rPr lang="zh-CN" altLang="en-US" sz="1800" dirty="0" smtClean="0">
                    <a:solidFill>
                      <a:schemeClr val="bg1"/>
                    </a:solidFill>
                  </a:rPr>
                  <a:t>充要条件是：存在一个整数</a:t>
                </a:r>
                <a:r>
                  <a:rPr lang="en-US" altLang="zh-CN" sz="18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zh-CN" altLang="en-US" sz="1800" dirty="0">
                    <a:solidFill>
                      <a:schemeClr val="bg1"/>
                    </a:solidFill>
                  </a:rPr>
                  <a:t>，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使得</a:t>
                </a:r>
                <a:r>
                  <a:rPr lang="en-US" altLang="zh-CN" sz="1800" i="1" dirty="0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a=</a:t>
                </a:r>
                <a:r>
                  <a:rPr lang="en-US" altLang="zh-CN" sz="1800" i="1" dirty="0" err="1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b+km</a:t>
                </a:r>
                <a:r>
                  <a:rPr lang="zh-CN" altLang="en-US" sz="1800" dirty="0" smtClean="0">
                    <a:solidFill>
                      <a:schemeClr val="bg1"/>
                    </a:solidFill>
                  </a:rPr>
                  <a:t>。</a:t>
                </a:r>
                <a:endParaRPr lang="en-US" altLang="zh-CN" sz="1800" dirty="0" smtClean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90689"/>
                <a:ext cx="7886700" cy="2976561"/>
              </a:xfrm>
              <a:blipFill rotWithShape="0">
                <a:blip r:embed="rId3"/>
                <a:stretch>
                  <a:fillRect l="-540" r="-540"/>
                </a:stretch>
              </a:blipFill>
              <a:ln>
                <a:solidFill>
                  <a:srgbClr val="FFFF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EEBED-0583-4DDD-9B96-493D84FD1986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8651" y="5007769"/>
            <a:ext cx="3869970" cy="432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>
                <a:solidFill>
                  <a:schemeClr val="accent3">
                    <a:lumMod val="40000"/>
                    <a:lumOff val="60000"/>
                  </a:schemeClr>
                </a:solidFill>
              </a:rPr>
              <a:t>练习：</a:t>
            </a:r>
            <a:r>
              <a:rPr lang="en-US" altLang="zh-CN" sz="2000">
                <a:solidFill>
                  <a:schemeClr val="accent3">
                    <a:lumMod val="40000"/>
                    <a:lumOff val="60000"/>
                  </a:schemeClr>
                </a:solidFill>
              </a:rPr>
              <a:t>39=4 </a:t>
            </a:r>
            <a:r>
              <a:rPr lang="en-US" altLang="zh-CN" sz="2000" i="1">
                <a:solidFill>
                  <a:schemeClr val="accent3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</a:t>
            </a:r>
            <a:r>
              <a:rPr lang="en-US" altLang="zh-CN" sz="2000">
                <a:solidFill>
                  <a:schemeClr val="accent3">
                    <a:lumMod val="40000"/>
                    <a:lumOff val="60000"/>
                  </a:schemeClr>
                </a:solidFill>
              </a:rPr>
              <a:t>(7);   61=5 </a:t>
            </a:r>
            <a:r>
              <a:rPr lang="en-US" altLang="zh-CN" sz="2000" i="1">
                <a:solidFill>
                  <a:schemeClr val="accent3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</a:t>
            </a:r>
            <a:r>
              <a:rPr lang="en-US" altLang="zh-CN" sz="2000">
                <a:solidFill>
                  <a:schemeClr val="accent3">
                    <a:lumMod val="40000"/>
                    <a:lumOff val="60000"/>
                  </a:schemeClr>
                </a:solidFill>
              </a:rPr>
              <a:t>(7).</a:t>
            </a:r>
            <a:endParaRPr lang="zh-CN" altLang="en-US" sz="200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001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FF00"/>
                </a:solidFill>
              </a:rPr>
              <a:t>1</a:t>
            </a:r>
            <a:r>
              <a:rPr lang="zh-CN" altLang="en-US" dirty="0" smtClean="0">
                <a:solidFill>
                  <a:srgbClr val="FFFF00"/>
                </a:solidFill>
              </a:rPr>
              <a:t>、</a:t>
            </a:r>
            <a:r>
              <a:rPr lang="en-US" altLang="zh-CN" dirty="0" smtClean="0">
                <a:solidFill>
                  <a:srgbClr val="FFFF00"/>
                </a:solidFill>
              </a:rPr>
              <a:t>Euler</a:t>
            </a:r>
            <a:r>
              <a:rPr lang="zh-CN" altLang="en-US" dirty="0" smtClean="0">
                <a:solidFill>
                  <a:srgbClr val="FFFF00"/>
                </a:solidFill>
              </a:rPr>
              <a:t>函数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2451" y="1533968"/>
            <a:ext cx="8312149" cy="2309899"/>
          </a:xfrm>
          <a:ln>
            <a:solidFill>
              <a:srgbClr val="FFFF00"/>
            </a:solidFill>
          </a:ln>
        </p:spPr>
        <p:txBody>
          <a:bodyPr>
            <a:noAutofit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zh-CN" altLang="en-US" sz="2000" dirty="0" smtClean="0">
                <a:solidFill>
                  <a:srgbClr val="FFC000"/>
                </a:solidFill>
              </a:rPr>
              <a:t>定义</a:t>
            </a:r>
            <a:r>
              <a:rPr lang="zh-CN" altLang="en-US" sz="2000" dirty="0" smtClean="0">
                <a:solidFill>
                  <a:schemeClr val="bg1"/>
                </a:solidFill>
              </a:rPr>
              <a:t>：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zh-CN" altLang="en-US" sz="2000" dirty="0" smtClean="0">
                <a:solidFill>
                  <a:schemeClr val="bg1"/>
                </a:solidFill>
              </a:rPr>
              <a:t>    设</a:t>
            </a:r>
            <a:r>
              <a:rPr lang="en-US" altLang="zh-CN" sz="20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000" dirty="0" smtClean="0">
                <a:solidFill>
                  <a:schemeClr val="bg1"/>
                </a:solidFill>
              </a:rPr>
              <a:t>是一个正整数，把</a:t>
            </a:r>
            <a:r>
              <a:rPr lang="en-US" altLang="zh-CN" sz="2000" dirty="0" smtClean="0">
                <a:solidFill>
                  <a:srgbClr val="FFFF00"/>
                </a:solidFill>
              </a:rPr>
              <a:t>1</a:t>
            </a:r>
            <a:r>
              <a:rPr lang="en-US" altLang="zh-CN" sz="2000" dirty="0" smtClean="0">
                <a:solidFill>
                  <a:schemeClr val="bg1"/>
                </a:solidFill>
              </a:rPr>
              <a:t>,…,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2000" dirty="0" smtClean="0">
                <a:solidFill>
                  <a:schemeClr val="bg1"/>
                </a:solidFill>
              </a:rPr>
              <a:t>-1</a:t>
            </a:r>
            <a:r>
              <a:rPr lang="zh-CN" altLang="en-US" sz="2000" dirty="0" smtClean="0">
                <a:solidFill>
                  <a:schemeClr val="bg1"/>
                </a:solidFill>
              </a:rPr>
              <a:t>中与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000" dirty="0" smtClean="0">
                <a:solidFill>
                  <a:schemeClr val="bg1"/>
                </a:solidFill>
              </a:rPr>
              <a:t>互素的数的个数记作</a:t>
            </a:r>
            <a:r>
              <a:rPr lang="zh-CN" altLang="en-US" sz="20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2000" dirty="0" smtClean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</a:t>
            </a:r>
            <a:r>
              <a:rPr lang="en-US" altLang="zh-CN" sz="2000" dirty="0" smtClean="0">
                <a:solidFill>
                  <a:schemeClr val="bg1"/>
                </a:solidFill>
                <a:sym typeface="Symbol" panose="05050102010706020507" pitchFamily="18" charset="2"/>
              </a:rPr>
              <a:t>),    </a:t>
            </a:r>
            <a:r>
              <a:rPr lang="zh-CN" alt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2000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20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</a:t>
            </a:r>
            <a:r>
              <a:rPr lang="en-US" altLang="zh-CN" sz="2000" dirty="0" smtClean="0">
                <a:solidFill>
                  <a:schemeClr val="bg1"/>
                </a:solidFill>
                <a:sym typeface="Symbol" panose="05050102010706020507" pitchFamily="18" charset="2"/>
              </a:rPr>
              <a:t>)</a:t>
            </a:r>
            <a:r>
              <a:rPr lang="zh-CN" altLang="en-US" sz="2000" dirty="0" smtClean="0">
                <a:solidFill>
                  <a:schemeClr val="bg1"/>
                </a:solidFill>
                <a:sym typeface="Symbol" panose="05050102010706020507" pitchFamily="18" charset="2"/>
              </a:rPr>
              <a:t>就叫做</a:t>
            </a:r>
            <a:r>
              <a:rPr lang="en-US" altLang="zh-CN" sz="2000" dirty="0" smtClean="0">
                <a:solidFill>
                  <a:schemeClr val="bg1"/>
                </a:solidFill>
                <a:sym typeface="Symbol" panose="05050102010706020507" pitchFamily="18" charset="2"/>
              </a:rPr>
              <a:t>Euler</a:t>
            </a:r>
            <a:r>
              <a:rPr lang="zh-CN" altLang="en-US" sz="2000" dirty="0" smtClean="0">
                <a:solidFill>
                  <a:schemeClr val="bg1"/>
                </a:solidFill>
                <a:sym typeface="Symbol" panose="05050102010706020507" pitchFamily="18" charset="2"/>
              </a:rPr>
              <a:t>函数。</a:t>
            </a:r>
            <a:endParaRPr lang="en-US" altLang="zh-CN" sz="2000" dirty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bg1"/>
                </a:solidFill>
              </a:rPr>
              <a:t>对</a:t>
            </a:r>
            <a:r>
              <a:rPr lang="zh-CN" altLang="en-US" sz="2000" dirty="0" smtClean="0">
                <a:solidFill>
                  <a:schemeClr val="bg1"/>
                </a:solidFill>
              </a:rPr>
              <a:t>正整数</a:t>
            </a:r>
            <a:r>
              <a:rPr lang="en-US" altLang="zh-CN" sz="20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000" dirty="0" smtClean="0">
                <a:solidFill>
                  <a:schemeClr val="bg1"/>
                </a:solidFill>
              </a:rPr>
              <a:t>，</a:t>
            </a:r>
            <a:r>
              <a:rPr lang="zh-CN" altLang="en-US" sz="2000" dirty="0">
                <a:solidFill>
                  <a:schemeClr val="bg1"/>
                </a:solidFill>
              </a:rPr>
              <a:t>欧拉函数是小于或</a:t>
            </a:r>
            <a:r>
              <a:rPr lang="zh-CN" altLang="en-US" sz="2000" dirty="0" smtClean="0">
                <a:solidFill>
                  <a:schemeClr val="bg1"/>
                </a:solidFill>
              </a:rPr>
              <a:t>等于</a:t>
            </a:r>
            <a:r>
              <a:rPr lang="en-US" altLang="zh-CN" sz="20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000" dirty="0" smtClean="0">
                <a:solidFill>
                  <a:schemeClr val="bg1"/>
                </a:solidFill>
              </a:rPr>
              <a:t>的</a:t>
            </a:r>
            <a:r>
              <a:rPr lang="zh-CN" altLang="en-US" sz="2000" dirty="0">
                <a:solidFill>
                  <a:schemeClr val="bg1"/>
                </a:solidFill>
              </a:rPr>
              <a:t>正整数中</a:t>
            </a:r>
            <a:r>
              <a:rPr lang="zh-CN" altLang="en-US" sz="2000" dirty="0" smtClean="0">
                <a:solidFill>
                  <a:schemeClr val="bg1"/>
                </a:solidFill>
              </a:rPr>
              <a:t>与</a:t>
            </a:r>
            <a:r>
              <a:rPr lang="en-US" altLang="zh-CN" sz="20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000" dirty="0" smtClean="0">
                <a:solidFill>
                  <a:schemeClr val="bg1"/>
                </a:solidFill>
              </a:rPr>
              <a:t>互质</a:t>
            </a:r>
            <a:r>
              <a:rPr lang="zh-CN" altLang="en-US" sz="2000" dirty="0">
                <a:solidFill>
                  <a:schemeClr val="bg1"/>
                </a:solidFill>
              </a:rPr>
              <a:t>的数的</a:t>
            </a:r>
            <a:r>
              <a:rPr lang="zh-CN" altLang="en-US" sz="2000" dirty="0" smtClean="0">
                <a:solidFill>
                  <a:schemeClr val="bg1"/>
                </a:solidFill>
              </a:rPr>
              <a:t>数目</a:t>
            </a:r>
            <a:r>
              <a:rPr lang="en-US" altLang="zh-CN" sz="2000" dirty="0" smtClean="0">
                <a:solidFill>
                  <a:schemeClr val="bg1"/>
                </a:solidFill>
              </a:rPr>
              <a:t>.</a:t>
            </a:r>
            <a:endParaRPr lang="en-US" altLang="zh-CN" sz="2000" dirty="0">
              <a:solidFill>
                <a:schemeClr val="bg1"/>
              </a:solidFill>
              <a:sym typeface="Symbol" panose="05050102010706020507" pitchFamily="18" charset="2"/>
            </a:endParaRPr>
          </a:p>
          <a:p>
            <a:pPr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 smtClean="0">
                <a:solidFill>
                  <a:srgbClr val="FFFF00"/>
                </a:solidFill>
              </a:rPr>
              <a:t>如果</a:t>
            </a:r>
            <a:r>
              <a:rPr lang="en-US" altLang="zh-CN" sz="2000" i="1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000" dirty="0" smtClean="0">
                <a:solidFill>
                  <a:srgbClr val="FFFF00"/>
                </a:solidFill>
              </a:rPr>
              <a:t>是</a:t>
            </a:r>
            <a:r>
              <a:rPr lang="zh-CN" altLang="en-US" sz="2000" dirty="0">
                <a:solidFill>
                  <a:srgbClr val="FFFF00"/>
                </a:solidFill>
              </a:rPr>
              <a:t>一个素数，则</a:t>
            </a:r>
            <a:r>
              <a:rPr lang="zh-CN" altLang="en-US" sz="2000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2000" dirty="0" smtClean="0">
                <a:solidFill>
                  <a:srgbClr val="FFFF00"/>
                </a:solidFill>
                <a:sym typeface="Symbol" panose="05050102010706020507" pitchFamily="18" charset="2"/>
              </a:rPr>
              <a:t>(</a:t>
            </a:r>
            <a:r>
              <a:rPr lang="en-US" altLang="zh-CN" sz="2000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</a:t>
            </a:r>
            <a:r>
              <a:rPr lang="en-US" altLang="zh-CN" sz="2000" dirty="0" smtClean="0">
                <a:solidFill>
                  <a:srgbClr val="FFFF00"/>
                </a:solidFill>
                <a:sym typeface="Symbol" panose="05050102010706020507" pitchFamily="18" charset="2"/>
              </a:rPr>
              <a:t>)=</a:t>
            </a:r>
            <a:r>
              <a:rPr lang="en-US" altLang="zh-CN" sz="2000" i="1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</a:t>
            </a:r>
            <a:r>
              <a:rPr lang="en-US" altLang="zh-CN" sz="2000" dirty="0" smtClean="0">
                <a:solidFill>
                  <a:srgbClr val="FFFF00"/>
                </a:solidFill>
                <a:sym typeface="Symbol" panose="05050102010706020507" pitchFamily="18" charset="2"/>
              </a:rPr>
              <a:t>-1</a:t>
            </a:r>
            <a:r>
              <a:rPr lang="zh-CN" altLang="en-US" sz="2000" dirty="0">
                <a:solidFill>
                  <a:srgbClr val="FFFF00"/>
                </a:solidFill>
                <a:sym typeface="Symbol" panose="05050102010706020507" pitchFamily="18" charset="2"/>
              </a:rPr>
              <a:t>。</a:t>
            </a:r>
            <a:endParaRPr lang="zh-CN" altLang="en-US" sz="2000" dirty="0">
              <a:solidFill>
                <a:srgbClr val="FFFF00"/>
              </a:solidFill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22C8D-F9BD-41FD-9CAD-10980DC34D53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8649" y="5775624"/>
            <a:ext cx="371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练习：</a:t>
            </a:r>
            <a:r>
              <a:rPr lang="zh-CN" alt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求</a:t>
            </a:r>
            <a:r>
              <a:rPr lang="zh-CN" alt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10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)=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？      </a:t>
            </a:r>
            <a:r>
              <a:rPr lang="zh-CN" alt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77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)=?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2451" y="4713151"/>
            <a:ext cx="8312149" cy="69249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C000"/>
                </a:solidFill>
              </a:rPr>
              <a:t>定理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       设</a:t>
            </a:r>
            <a:r>
              <a:rPr lang="en-US" altLang="zh-CN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dirty="0">
                <a:solidFill>
                  <a:schemeClr val="bg1"/>
                </a:solidFill>
              </a:rPr>
              <a:t>是两个互素的正整数，则</a:t>
            </a:r>
            <a:r>
              <a:rPr lang="zh-CN" alt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mn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)=</a:t>
            </a:r>
            <a:r>
              <a:rPr lang="zh-CN" alt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)</a:t>
            </a:r>
            <a:r>
              <a:rPr lang="zh-CN" alt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dirty="0">
                <a:solidFill>
                  <a:schemeClr val="bg1"/>
                </a:solidFill>
                <a:sym typeface="Symbol" panose="05050102010706020507" pitchFamily="18" charset="2"/>
              </a:rPr>
              <a:t>).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552451" y="3973843"/>
            <a:ext cx="45961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例：</a:t>
            </a:r>
            <a:r>
              <a:rPr lang="el-GR" altLang="zh-CN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φ</a:t>
            </a:r>
            <a:r>
              <a:rPr lang="el-GR" altLang="zh-CN" dirty="0" smtClean="0">
                <a:solidFill>
                  <a:schemeClr val="bg1"/>
                </a:solidFill>
                <a:latin typeface="arial" panose="020B0604020202020204" pitchFamily="34" charset="0"/>
              </a:rPr>
              <a:t>(1</a:t>
            </a:r>
            <a:r>
              <a:rPr lang="el-GR" altLang="zh-CN" dirty="0">
                <a:solidFill>
                  <a:schemeClr val="bg1"/>
                </a:solidFill>
                <a:latin typeface="arial" panose="020B0604020202020204" pitchFamily="34" charset="0"/>
              </a:rPr>
              <a:t>)=</a:t>
            </a:r>
            <a:r>
              <a:rPr lang="el-GR" altLang="zh-CN" dirty="0" smtClean="0">
                <a:solidFill>
                  <a:schemeClr val="bg1"/>
                </a:solidFill>
                <a:latin typeface="arial" panose="020B0604020202020204" pitchFamily="34" charset="0"/>
              </a:rPr>
              <a:t>1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</a:rPr>
              <a:t>；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φ</a:t>
            </a:r>
            <a:r>
              <a:rPr lang="en-US" altLang="zh-CN" dirty="0">
                <a:solidFill>
                  <a:schemeClr val="bg1"/>
                </a:solidFill>
              </a:rPr>
              <a:t>(8)=4</a:t>
            </a:r>
            <a:r>
              <a:rPr lang="zh-CN" altLang="en-US" dirty="0">
                <a:solidFill>
                  <a:schemeClr val="bg1"/>
                </a:solidFill>
              </a:rPr>
              <a:t>，因为</a:t>
            </a:r>
            <a:r>
              <a:rPr lang="en-US" altLang="zh-CN" dirty="0">
                <a:solidFill>
                  <a:schemeClr val="bg1"/>
                </a:solidFill>
              </a:rPr>
              <a:t>1,3,5,7</a:t>
            </a:r>
            <a:r>
              <a:rPr lang="zh-CN" altLang="en-US" dirty="0">
                <a:solidFill>
                  <a:schemeClr val="bg1"/>
                </a:solidFill>
              </a:rPr>
              <a:t>均和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en-US" dirty="0">
                <a:solidFill>
                  <a:schemeClr val="bg1"/>
                </a:solidFill>
              </a:rPr>
              <a:t>互质</a:t>
            </a:r>
          </a:p>
        </p:txBody>
      </p:sp>
    </p:spTree>
    <p:extLst>
      <p:ext uri="{BB962C8B-B14F-4D97-AF65-F5344CB8AC3E}">
        <p14:creationId xmlns:p14="http://schemas.microsoft.com/office/powerpoint/2010/main" val="4123877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solidFill>
                  <a:schemeClr val="bg1"/>
                </a:solidFill>
              </a:rPr>
              <a:t>Euler</a:t>
            </a:r>
            <a:r>
              <a:rPr lang="zh-CN" altLang="en-US" smtClean="0">
                <a:solidFill>
                  <a:schemeClr val="bg1"/>
                </a:solidFill>
              </a:rPr>
              <a:t>函数的推论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2009180"/>
            <a:ext cx="7886700" cy="1495425"/>
          </a:xfrm>
          <a:ln>
            <a:solidFill>
              <a:srgbClr val="FFFF00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dirty="0" smtClean="0">
                <a:solidFill>
                  <a:srgbClr val="FFC000"/>
                </a:solidFill>
              </a:rPr>
              <a:t>设</a:t>
            </a:r>
            <a:r>
              <a:rPr lang="en-US" altLang="zh-CN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zh-CN" altLang="en-US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CN" altLang="en-US" dirty="0" smtClean="0">
                <a:solidFill>
                  <a:srgbClr val="FFC000"/>
                </a:solidFill>
              </a:rPr>
              <a:t>是不同的素数，</a:t>
            </a:r>
            <a:endParaRPr lang="en-US" altLang="zh-CN" dirty="0" smtClean="0">
              <a:solidFill>
                <a:srgbClr val="FFC000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dirty="0" smtClean="0">
                <a:solidFill>
                  <a:srgbClr val="FFC000"/>
                </a:solidFill>
              </a:rPr>
              <a:t>则                   </a:t>
            </a:r>
            <a:r>
              <a:rPr lang="zh-CN" altLang="en-US" dirty="0" smtClean="0">
                <a:solidFill>
                  <a:schemeClr val="bg1"/>
                </a:solidFill>
              </a:rPr>
              <a:t>（</a:t>
            </a:r>
            <a:r>
              <a:rPr lang="en-US" altLang="zh-CN" dirty="0" smtClean="0">
                <a:solidFill>
                  <a:schemeClr val="bg1"/>
                </a:solidFill>
              </a:rPr>
              <a:t>1</a:t>
            </a:r>
            <a:r>
              <a:rPr lang="zh-CN" altLang="en-US" dirty="0" smtClean="0">
                <a:solidFill>
                  <a:schemeClr val="bg1"/>
                </a:solidFill>
              </a:rPr>
              <a:t>）</a:t>
            </a:r>
            <a:r>
              <a:rPr lang="zh-CN" altLang="en-US" sz="27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sz="2700" dirty="0">
                <a:solidFill>
                  <a:schemeClr val="bg1"/>
                </a:solidFill>
                <a:sym typeface="Symbol" panose="05050102010706020507" pitchFamily="18" charset="2"/>
              </a:rPr>
              <a:t>(</a:t>
            </a:r>
            <a:r>
              <a:rPr lang="en-US" altLang="zh-CN" sz="27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pq</a:t>
            </a:r>
            <a:r>
              <a:rPr lang="en-US" altLang="zh-CN" sz="2700" dirty="0">
                <a:solidFill>
                  <a:schemeClr val="bg1"/>
                </a:solidFill>
                <a:sym typeface="Symbol" panose="05050102010706020507" pitchFamily="18" charset="2"/>
              </a:rPr>
              <a:t>)=</a:t>
            </a:r>
            <a:r>
              <a:rPr lang="en-US" altLang="zh-CN" sz="27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pq-p-q+1</a:t>
            </a:r>
            <a:r>
              <a:rPr lang="en-US" altLang="zh-CN" dirty="0" smtClean="0">
                <a:solidFill>
                  <a:srgbClr val="FFC000"/>
                </a:solidFill>
                <a:sym typeface="Symbol" panose="05050102010706020507" pitchFamily="18" charset="2"/>
              </a:rPr>
              <a:t>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dirty="0" smtClean="0">
                <a:solidFill>
                  <a:srgbClr val="FFC000"/>
                </a:solidFill>
              </a:rPr>
              <a:t>设</a:t>
            </a:r>
            <a:r>
              <a:rPr lang="en-US" altLang="zh-CN" i="1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n=</a:t>
            </a:r>
            <a:r>
              <a:rPr lang="en-US" altLang="zh-CN" i="1" dirty="0" err="1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pq</a:t>
            </a:r>
            <a:r>
              <a:rPr lang="zh-CN" altLang="en-US" dirty="0" smtClean="0">
                <a:solidFill>
                  <a:srgbClr val="FFC000"/>
                </a:solidFill>
              </a:rPr>
              <a:t>，则</a:t>
            </a:r>
            <a:r>
              <a:rPr lang="zh-CN" altLang="en-US" dirty="0" smtClean="0">
                <a:solidFill>
                  <a:schemeClr val="bg1"/>
                </a:solidFill>
              </a:rPr>
              <a:t>（</a:t>
            </a:r>
            <a:r>
              <a:rPr lang="en-US" altLang="zh-CN" dirty="0" smtClean="0">
                <a:solidFill>
                  <a:schemeClr val="bg1"/>
                </a:solidFill>
              </a:rPr>
              <a:t>2</a:t>
            </a:r>
            <a:r>
              <a:rPr lang="zh-CN" altLang="en-US" dirty="0" smtClean="0">
                <a:solidFill>
                  <a:schemeClr val="bg1"/>
                </a:solidFill>
              </a:rPr>
              <a:t>）如果知道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dirty="0" smtClean="0">
                <a:solidFill>
                  <a:schemeClr val="bg1"/>
                </a:solidFill>
              </a:rPr>
              <a:t>和</a:t>
            </a:r>
            <a:r>
              <a:rPr lang="zh-CN" alt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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(n)</a:t>
            </a:r>
            <a:r>
              <a:rPr lang="zh-CN" altLang="en-US" dirty="0" smtClean="0">
                <a:solidFill>
                  <a:schemeClr val="bg1"/>
                </a:solidFill>
                <a:sym typeface="Symbol" panose="05050102010706020507" pitchFamily="18" charset="2"/>
              </a:rPr>
              <a:t>，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就可求出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zh-CN" altLang="en-US" dirty="0">
                <a:solidFill>
                  <a:schemeClr val="bg1"/>
                </a:solidFill>
                <a:sym typeface="Symbol" panose="05050102010706020507" pitchFamily="18" charset="2"/>
              </a:rPr>
              <a:t>和</a:t>
            </a:r>
            <a:r>
              <a:rPr lang="en-US" altLang="zh-CN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q</a:t>
            </a:r>
            <a:r>
              <a:rPr lang="en-US" altLang="zh-CN" dirty="0" smtClean="0">
                <a:solidFill>
                  <a:schemeClr val="bg1"/>
                </a:solidFill>
                <a:sym typeface="Symbol" panose="05050102010706020507" pitchFamily="18" charset="2"/>
              </a:rPr>
              <a:t>.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1E8D-786E-4256-8396-1059EF87D097}" type="datetime1">
              <a:rPr lang="zh-CN" altLang="en-US" smtClean="0"/>
              <a:t>2023/3/17</a:t>
            </a:fld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1698C-8315-4DDD-ADBC-210DAE57CA4C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14387" y="5339600"/>
            <a:ext cx="6172201" cy="449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100" dirty="0">
                <a:solidFill>
                  <a:srgbClr val="FFC000"/>
                </a:solidFill>
              </a:rPr>
              <a:t>练习</a:t>
            </a:r>
            <a:r>
              <a:rPr lang="zh-CN" altLang="en-US" sz="2100" dirty="0">
                <a:solidFill>
                  <a:schemeClr val="bg1"/>
                </a:solidFill>
              </a:rPr>
              <a:t>：证明素数的性质（</a:t>
            </a:r>
            <a:r>
              <a:rPr lang="en-US" altLang="zh-CN" sz="2100" dirty="0">
                <a:solidFill>
                  <a:schemeClr val="bg1"/>
                </a:solidFill>
              </a:rPr>
              <a:t>1</a:t>
            </a:r>
            <a:r>
              <a:rPr lang="zh-CN" altLang="en-US" sz="2100" dirty="0">
                <a:solidFill>
                  <a:schemeClr val="bg1"/>
                </a:solidFill>
              </a:rPr>
              <a:t>）和（</a:t>
            </a:r>
            <a:r>
              <a:rPr lang="en-US" altLang="zh-CN" sz="2100" dirty="0">
                <a:solidFill>
                  <a:schemeClr val="bg1"/>
                </a:solidFill>
              </a:rPr>
              <a:t>2</a:t>
            </a:r>
            <a:r>
              <a:rPr lang="zh-CN" altLang="en-US" sz="2100" dirty="0">
                <a:solidFill>
                  <a:schemeClr val="bg1"/>
                </a:solidFill>
              </a:rPr>
              <a:t>）。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814387" y="3823096"/>
                <a:ext cx="2671763" cy="10468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bg1"/>
                    </a:solidFill>
                  </a:rPr>
                  <a:t>提示：</a:t>
                </a:r>
                <a:endParaRPr lang="en-US" altLang="zh-CN" sz="1600" dirty="0">
                  <a:solidFill>
                    <a:schemeClr val="bg1"/>
                  </a:solidFill>
                </a:endParaRPr>
              </a:p>
              <a:p>
                <a:pPr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altLang="zh-CN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+1−</m:t>
                              </m:r>
                              <m:r>
                                <a:rPr lang="zh-CN" altLang="en-US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e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sz="16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altLang="zh-CN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4387" y="3823096"/>
                <a:ext cx="2671763" cy="1046890"/>
              </a:xfrm>
              <a:prstGeom prst="rect">
                <a:avLst/>
              </a:prstGeom>
              <a:blipFill rotWithShape="0">
                <a:blip r:embed="rId2"/>
                <a:stretch>
                  <a:fillRect l="-1370" t="-5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/>
          <p:cNvSpPr txBox="1"/>
          <p:nvPr/>
        </p:nvSpPr>
        <p:spPr>
          <a:xfrm>
            <a:off x="3607595" y="4340587"/>
            <a:ext cx="3193256" cy="398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>
                <a:solidFill>
                  <a:schemeClr val="bg1"/>
                </a:solidFill>
              </a:rPr>
              <a:t>可求解该二元方程组得到</a:t>
            </a:r>
            <a:r>
              <a:rPr lang="en-US" altLang="zh-CN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zh-CN" altLang="en-US">
                <a:solidFill>
                  <a:schemeClr val="bg1"/>
                </a:solidFill>
              </a:rPr>
              <a:t>和</a:t>
            </a:r>
            <a:r>
              <a:rPr lang="en-US" altLang="zh-CN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altLang="zh-CN">
                <a:solidFill>
                  <a:schemeClr val="bg1"/>
                </a:solidFill>
              </a:rPr>
              <a:t>.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171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10218</TotalTime>
  <Words>2191</Words>
  <Application>Microsoft Office PowerPoint</Application>
  <PresentationFormat>全屏显示(4:3)</PresentationFormat>
  <Paragraphs>289</Paragraphs>
  <Slides>29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1" baseType="lpstr">
      <vt:lpstr>MS PGothic</vt:lpstr>
      <vt:lpstr>楷体_GB2312</vt:lpstr>
      <vt:lpstr>宋体</vt:lpstr>
      <vt:lpstr>Arial</vt:lpstr>
      <vt:lpstr>Arial</vt:lpstr>
      <vt:lpstr>Calibri</vt:lpstr>
      <vt:lpstr>Calibri Light</vt:lpstr>
      <vt:lpstr>Cambria Math</vt:lpstr>
      <vt:lpstr>Symbol</vt:lpstr>
      <vt:lpstr>Times New Roman</vt:lpstr>
      <vt:lpstr>Wingdings</vt:lpstr>
      <vt:lpstr>Office 主题</vt:lpstr>
      <vt:lpstr>第3章 信息安全数学基础</vt:lpstr>
      <vt:lpstr>主要内容</vt:lpstr>
      <vt:lpstr>一、素数</vt:lpstr>
      <vt:lpstr>PowerPoint 演示文稿</vt:lpstr>
      <vt:lpstr>素数的判定和生成</vt:lpstr>
      <vt:lpstr>PowerPoint 演示文稿</vt:lpstr>
      <vt:lpstr>二、同余的概念</vt:lpstr>
      <vt:lpstr>1、Euler函数</vt:lpstr>
      <vt:lpstr>Euler函数的推论</vt:lpstr>
      <vt:lpstr>2、欧拉（Euler）定理</vt:lpstr>
      <vt:lpstr>费马（Fermat）小定理</vt:lpstr>
      <vt:lpstr>3、大素数的生成</vt:lpstr>
      <vt:lpstr>素性检验</vt:lpstr>
      <vt:lpstr>4、中国剩余定理</vt:lpstr>
      <vt:lpstr>PowerPoint 演示文稿</vt:lpstr>
      <vt:lpstr>求解韩信点兵问题：</vt:lpstr>
      <vt:lpstr>利用中国剩余定理求解大的幂次数</vt:lpstr>
      <vt:lpstr>三、密码算法中的大数计算</vt:lpstr>
      <vt:lpstr>abmod(p)=? b很大的情况</vt:lpstr>
      <vt:lpstr>欧几里得（Euclid）算法</vt:lpstr>
      <vt:lpstr>Euclid除法及广义Euclid除法</vt:lpstr>
      <vt:lpstr>RSA算法中私钥的计算</vt:lpstr>
      <vt:lpstr>RSA算法中涉及的计算</vt:lpstr>
      <vt:lpstr>5、有限域的概念</vt:lpstr>
      <vt:lpstr>GF(p)有限域中的运算</vt:lpstr>
      <vt:lpstr>6、三大难解数学问题 </vt:lpstr>
      <vt:lpstr>2、离散对数问题</vt:lpstr>
      <vt:lpstr>3、椭圆曲线离散对数问题</vt:lpstr>
      <vt:lpstr>习题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第二章 信息安全基础</dc:title>
  <dc:creator>daming</dc:creator>
  <cp:lastModifiedBy>aqhu@seu.edu.cn</cp:lastModifiedBy>
  <cp:revision>191</cp:revision>
  <dcterms:created xsi:type="dcterms:W3CDTF">2017-09-18T03:00:39Z</dcterms:created>
  <dcterms:modified xsi:type="dcterms:W3CDTF">2023-03-17T01:00:41Z</dcterms:modified>
</cp:coreProperties>
</file>